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xls" ContentType="application/vnd.ms-excel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0" r:id="rId1"/>
  </p:sldMasterIdLst>
  <p:notesMasterIdLst>
    <p:notesMasterId r:id="rId55"/>
  </p:notesMasterIdLst>
  <p:sldIdLst>
    <p:sldId id="424" r:id="rId2"/>
    <p:sldId id="257" r:id="rId3"/>
    <p:sldId id="512" r:id="rId4"/>
    <p:sldId id="513" r:id="rId5"/>
    <p:sldId id="261" r:id="rId6"/>
    <p:sldId id="263" r:id="rId7"/>
    <p:sldId id="267" r:id="rId8"/>
    <p:sldId id="472" r:id="rId9"/>
    <p:sldId id="505" r:id="rId10"/>
    <p:sldId id="506" r:id="rId11"/>
    <p:sldId id="473" r:id="rId12"/>
    <p:sldId id="474" r:id="rId13"/>
    <p:sldId id="475" r:id="rId14"/>
    <p:sldId id="476" r:id="rId15"/>
    <p:sldId id="477" r:id="rId16"/>
    <p:sldId id="514" r:id="rId17"/>
    <p:sldId id="471" r:id="rId18"/>
    <p:sldId id="479" r:id="rId19"/>
    <p:sldId id="480" r:id="rId20"/>
    <p:sldId id="481" r:id="rId21"/>
    <p:sldId id="482" r:id="rId22"/>
    <p:sldId id="483" r:id="rId23"/>
    <p:sldId id="485" r:id="rId24"/>
    <p:sldId id="484" r:id="rId25"/>
    <p:sldId id="515" r:id="rId26"/>
    <p:sldId id="511" r:id="rId27"/>
    <p:sldId id="507" r:id="rId28"/>
    <p:sldId id="510" r:id="rId29"/>
    <p:sldId id="509" r:id="rId30"/>
    <p:sldId id="508" r:id="rId31"/>
    <p:sldId id="516" r:id="rId32"/>
    <p:sldId id="488" r:id="rId33"/>
    <p:sldId id="517" r:id="rId34"/>
    <p:sldId id="518" r:id="rId35"/>
    <p:sldId id="519" r:id="rId36"/>
    <p:sldId id="530" r:id="rId37"/>
    <p:sldId id="520" r:id="rId38"/>
    <p:sldId id="521" r:id="rId39"/>
    <p:sldId id="522" r:id="rId40"/>
    <p:sldId id="489" r:id="rId41"/>
    <p:sldId id="529" r:id="rId42"/>
    <p:sldId id="523" r:id="rId43"/>
    <p:sldId id="493" r:id="rId44"/>
    <p:sldId id="525" r:id="rId45"/>
    <p:sldId id="526" r:id="rId46"/>
    <p:sldId id="498" r:id="rId47"/>
    <p:sldId id="499" r:id="rId48"/>
    <p:sldId id="502" r:id="rId49"/>
    <p:sldId id="504" r:id="rId50"/>
    <p:sldId id="503" r:id="rId51"/>
    <p:sldId id="528" r:id="rId52"/>
    <p:sldId id="527" r:id="rId53"/>
    <p:sldId id="501" r:id="rId5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45" autoAdjust="0"/>
    <p:restoredTop sz="94614" autoAdjust="0"/>
  </p:normalViewPr>
  <p:slideViewPr>
    <p:cSldViewPr>
      <p:cViewPr varScale="1">
        <p:scale>
          <a:sx n="67" d="100"/>
          <a:sy n="67" d="100"/>
        </p:scale>
        <p:origin x="-33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18"/>
    </p:cViewPr>
    <p:sldLst>
      <p:sld r:id="rId1" collapse="1"/>
      <p:sld r:id="rId2" collapse="1"/>
      <p:sld r:id="rId3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54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20.xml"/><Relationship Id="rId2" Type="http://schemas.openxmlformats.org/officeDocument/2006/relationships/slide" Target="slides/slide18.xml"/><Relationship Id="rId1" Type="http://schemas.openxmlformats.org/officeDocument/2006/relationships/slide" Target="slides/slide1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D1C2FE8-B640-4744-AFD6-29F7198D9EA6}" type="datetimeFigureOut">
              <a:rPr lang="ru-RU"/>
              <a:pPr>
                <a:defRPr/>
              </a:pPr>
              <a:t>02.11.2016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1C15760-93CC-40E3-BEBE-735E05ED54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50693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39D03DB-6047-45C8-93F9-CF6E2DAF6EE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BABFE34-DCC6-4546-B248-8FD4CB8E9B8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/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096963" y="668338"/>
            <a:ext cx="4613275" cy="34607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4875" y="4349750"/>
            <a:ext cx="5003800" cy="41275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tabLst>
                <a:tab pos="228600" algn="l"/>
              </a:tabLst>
            </a:pPr>
            <a:endParaRPr lang="ru-RU" sz="1000" smtClean="0">
              <a:cs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8EEB1A-2FBE-4C69-A7E2-799C4348B09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072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A8C28F2-66D3-424A-8A99-6E6F74ED6F5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96D27ED-E920-4B72-B025-BC15880662F0}" type="slidenum">
              <a:rPr lang="fr-FR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fr-FR"/>
          </a:p>
        </p:txBody>
      </p:sp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3588" cy="34305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03263" y="4406900"/>
            <a:ext cx="5553075" cy="4175125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just" eaLnBrk="1" hangingPunct="1">
              <a:spcBef>
                <a:spcPct val="0"/>
              </a:spcBef>
            </a:pPr>
            <a:r>
              <a:rPr lang="ru-RU" sz="1400" smtClean="0"/>
              <a:t>     В среднем пик костной массы формируется к 20-25 годам, затем наступает период относительного равновесия (плато). У взрослых остеобласты продуцируют чуть меньше костной ткани, чем требуется. Следствием этого является отрицательный баланс массы кости. Данный феномен известен как «ассоциированная с возрастом остеопения». С 35-40 лет начинается возрастная физиологическая потеря массы кости со скоростью 0,3-0,5% в год. После наступления менопаузы у женщин костные потери ускоряются до 2-5% в год, продолжаясь в таком темпе до 60-70 лет. Установлено, что женщины в течение всей жизни теряют до 35% кортикальной и около 50% трабекулярной костной массы. У мужчин костные потери составляют 15-20% в кортикальной кости и 20-30% в трабекулярной.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>
                <a:solidFill>
                  <a:srgbClr val="FFFF00"/>
                </a:solidFill>
                <a:latin typeface="Arial" pitchFamily="34" charset="0"/>
              </a:rPr>
              <a:t>TI - The bone density of female twins discordant for tobacco use.</a:t>
            </a:r>
            <a:br>
              <a:rPr lang="en-US" smtClean="0">
                <a:solidFill>
                  <a:srgbClr val="FFFF00"/>
                </a:solidFill>
                <a:latin typeface="Arial" pitchFamily="34" charset="0"/>
              </a:rPr>
            </a:br>
            <a:r>
              <a:rPr lang="en-US" smtClean="0">
                <a:solidFill>
                  <a:srgbClr val="FFFF00"/>
                </a:solidFill>
                <a:latin typeface="Arial" pitchFamily="34" charset="0"/>
              </a:rPr>
              <a:t>AU - Hopper JL; Seeman E</a:t>
            </a:r>
            <a:br>
              <a:rPr lang="en-US" smtClean="0">
                <a:solidFill>
                  <a:srgbClr val="FFFF00"/>
                </a:solidFill>
                <a:latin typeface="Arial" pitchFamily="34" charset="0"/>
              </a:rPr>
            </a:br>
            <a:r>
              <a:rPr lang="en-US" smtClean="0">
                <a:solidFill>
                  <a:srgbClr val="FFFF00"/>
                </a:solidFill>
                <a:latin typeface="Arial" pitchFamily="34" charset="0"/>
              </a:rPr>
              <a:t>SO - N Engl J Med 1994 Feb 10;330(6):387-92.</a:t>
            </a:r>
          </a:p>
          <a:p>
            <a:endParaRPr lang="en-US" smtClean="0">
              <a:latin typeface="Arial" pitchFamily="34" charset="0"/>
            </a:endParaRPr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B498099-D0BF-4741-9B26-D37843204F40}" type="slidenum">
              <a:rPr lang="ru-RU" smtClean="0">
                <a:latin typeface="Arial" pitchFamily="34" charset="0"/>
              </a:rPr>
              <a:pPr/>
              <a:t>31</a:t>
            </a:fld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2A2EA0C-2633-404E-8562-DEA3640881F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40</a:t>
            </a:fld>
            <a:endParaRPr lang="ru-RU"/>
          </a:p>
        </p:txBody>
      </p:sp>
      <p:sp>
        <p:nvSpPr>
          <p:cNvPr id="163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4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К сожелению, современные условия питания не дают необходимое количество кальция для организма. Дефицит кальция (далее по слайду).</a:t>
            </a:r>
          </a:p>
          <a:p>
            <a:pPr eaLnBrk="1" hangingPunct="1">
              <a:spcBef>
                <a:spcPct val="0"/>
              </a:spcBef>
            </a:pPr>
            <a:r>
              <a:rPr lang="ru-RU" smtClean="0"/>
              <a:t>На недостаток кальция наслаивается дефицит витамина Д3. (далее по слайду).</a:t>
            </a:r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23FD918-4BC2-4CF0-AC79-8C3035447513}" type="slidenum">
              <a:rPr lang="ru-RU" altLang="ru-RU" smtClean="0">
                <a:latin typeface="Arial" pitchFamily="34" charset="0"/>
              </a:rPr>
              <a:pPr/>
              <a:t>44</a:t>
            </a:fld>
            <a:endParaRPr lang="ru-RU" altLang="ru-RU" smtClean="0">
              <a:latin typeface="Arial" pitchFamily="34" charset="0"/>
            </a:endParaRPr>
          </a:p>
        </p:txBody>
      </p:sp>
      <p:sp>
        <p:nvSpPr>
          <p:cNvPr id="60419" name="Rectangle 8"/>
          <p:cNvSpPr txBox="1">
            <a:spLocks noGrp="1" noChangeArrowheads="1"/>
          </p:cNvSpPr>
          <p:nvPr/>
        </p:nvSpPr>
        <p:spPr bwMode="auto">
          <a:xfrm>
            <a:off x="3881438" y="8686800"/>
            <a:ext cx="2971800" cy="4524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 anchor="b"/>
          <a:lstStyle/>
          <a:p>
            <a:pPr algn="r" defTabSz="393700" hangingPunct="0">
              <a:lnSpc>
                <a:spcPct val="95000"/>
              </a:lnSpc>
              <a:buSzPct val="45000"/>
              <a:tabLst>
                <a:tab pos="635000" algn="l"/>
                <a:tab pos="1270000" algn="l"/>
                <a:tab pos="1903413" algn="l"/>
                <a:tab pos="2538413" algn="l"/>
              </a:tabLst>
            </a:pPr>
            <a:fld id="{09E23079-00C9-4C34-9CDD-2D2A1E096629}" type="slidenum">
              <a:rPr lang="de-DE" altLang="ru-RU" sz="12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 algn="r" defTabSz="393700" hangingPunct="0">
                <a:lnSpc>
                  <a:spcPct val="95000"/>
                </a:lnSpc>
                <a:buSzPct val="45000"/>
                <a:tabLst>
                  <a:tab pos="635000" algn="l"/>
                  <a:tab pos="1270000" algn="l"/>
                  <a:tab pos="1903413" algn="l"/>
                  <a:tab pos="2538413" algn="l"/>
                </a:tabLst>
              </a:pPr>
              <a:t>44</a:t>
            </a:fld>
            <a:endParaRPr lang="de-DE" altLang="ru-RU" sz="1200">
              <a:solidFill>
                <a:srgbClr val="000000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042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0413" cy="3427413"/>
          </a:xfrm>
          <a:solidFill>
            <a:srgbClr val="FFFFFF"/>
          </a:solidFill>
          <a:ln/>
        </p:spPr>
      </p:sp>
      <p:sp>
        <p:nvSpPr>
          <p:cNvPr id="60421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wrap="none" lIns="0" tIns="0" rIns="0" bIns="0" anchor="ctr"/>
          <a:lstStyle/>
          <a:p>
            <a:pPr eaLnBrk="1" hangingPunct="1"/>
            <a:endParaRPr lang="ru-RU" alt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D0FC5-6BE1-4BB0-92B3-DD5092D469DA}" type="datetimeFigureOut">
              <a:rPr lang="ru-RU"/>
              <a:pPr>
                <a:defRPr/>
              </a:pPr>
              <a:t>02.11.2016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C06D16-3876-449F-A809-281300FF06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4E15F6-9914-4100-ADC1-DFF2CE8317D5}" type="datetimeFigureOut">
              <a:rPr lang="ru-RU"/>
              <a:pPr>
                <a:defRPr/>
              </a:pPr>
              <a:t>02.11.2016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C21DB5-D03F-4B7B-8D66-B9E9A52C18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9A4061-F844-42F2-B25C-ADA21181693A}" type="datetimeFigureOut">
              <a:rPr lang="ru-RU"/>
              <a:pPr>
                <a:defRPr/>
              </a:pPr>
              <a:t>02.11.2016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6D2A90-FE4B-4BCD-9D66-44A7BAB14E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685800" y="1981200"/>
            <a:ext cx="7772400" cy="4114800"/>
          </a:xfrm>
        </p:spPr>
        <p:txBody>
          <a:bodyPr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BF0C6B-67C7-49B5-9069-549C09543339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8467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39734" y="1981200"/>
            <a:ext cx="3818467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BF714-B299-4E96-AC97-A8AFD62344B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EE57D1-C41E-4636-A931-A54E10F3258E}" type="datetimeFigureOut">
              <a:rPr lang="ru-RU"/>
              <a:pPr>
                <a:defRPr/>
              </a:pPr>
              <a:t>02.11.2016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BB0D9C-23B2-40E3-A8ED-45F0B780C4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F242A0-AFE2-4036-A687-7D0594D685F8}" type="datetimeFigureOut">
              <a:rPr lang="ru-RU"/>
              <a:pPr>
                <a:defRPr/>
              </a:pPr>
              <a:t>02.11.2016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5F4D0D-36B5-4C30-845F-CC73D03301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A340A-08B1-4604-9792-23CA386230AA}" type="datetimeFigureOut">
              <a:rPr lang="ru-RU"/>
              <a:pPr>
                <a:defRPr/>
              </a:pPr>
              <a:t>02.11.2016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132AF4-DD80-45F1-91DE-C9B8158517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4A410-CD17-4012-A553-5C5E91F2AE76}" type="datetimeFigureOut">
              <a:rPr lang="ru-RU"/>
              <a:pPr>
                <a:defRPr/>
              </a:pPr>
              <a:t>02.11.2016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8979BF-9D8D-49C1-88DE-D429852AE2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47BF2C-BE02-4561-8B47-AE2D999AD559}" type="datetimeFigureOut">
              <a:rPr lang="ru-RU"/>
              <a:pPr>
                <a:defRPr/>
              </a:pPr>
              <a:t>02.11.2016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426FF7-D369-4D70-9542-79166A68AE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51472D-8D39-471F-9A0B-526DDD927D7B}" type="datetimeFigureOut">
              <a:rPr lang="ru-RU"/>
              <a:pPr>
                <a:defRPr/>
              </a:pPr>
              <a:t>02.11.2016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EC66DF-2D8A-4944-8893-4BD6F19F01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35310-53B2-43BB-9F4D-EF92CF8A9610}" type="datetimeFigureOut">
              <a:rPr lang="ru-RU"/>
              <a:pPr>
                <a:defRPr/>
              </a:pPr>
              <a:t>02.11.2016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FFA0A9-7ECA-4A5C-BC0A-8089A1A87B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57E57D-8B23-40AF-92F2-28B47D219895}" type="datetimeFigureOut">
              <a:rPr lang="ru-RU"/>
              <a:pPr>
                <a:defRPr/>
              </a:pPr>
              <a:t>02.11.2016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70628B-CEDB-4F04-87B1-BB25E65C6C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3D26474-13F1-4E90-9B90-EF9B9FF3535D}" type="datetimeFigureOut">
              <a:rPr lang="ru-RU"/>
              <a:pPr>
                <a:defRPr/>
              </a:pPr>
              <a:t>02.11.2016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CA6EB0B-4B60-46E0-A983-8AF8A75EEF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5" r:id="rId2"/>
    <p:sldLayoutId id="2147483697" r:id="rId3"/>
    <p:sldLayoutId id="2147483694" r:id="rId4"/>
    <p:sldLayoutId id="2147483693" r:id="rId5"/>
    <p:sldLayoutId id="2147483692" r:id="rId6"/>
    <p:sldLayoutId id="2147483691" r:id="rId7"/>
    <p:sldLayoutId id="2147483690" r:id="rId8"/>
    <p:sldLayoutId id="2147483698" r:id="rId9"/>
    <p:sldLayoutId id="2147483689" r:id="rId10"/>
    <p:sldLayoutId id="2147483688" r:id="rId11"/>
    <p:sldLayoutId id="2147483699" r:id="rId12"/>
    <p:sldLayoutId id="2147483700" r:id="rId13"/>
    <p:sldLayoutId id="2147483703" r:id="rId14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png"/><Relationship Id="rId11" Type="http://schemas.openxmlformats.org/officeDocument/2006/relationships/image" Target="../media/image33.png"/><Relationship Id="rId5" Type="http://schemas.openxmlformats.org/officeDocument/2006/relationships/image" Target="../media/image29.png"/><Relationship Id="rId10" Type="http://schemas.openxmlformats.org/officeDocument/2006/relationships/image" Target="../media/image32.png"/><Relationship Id="rId4" Type="http://schemas.openxmlformats.org/officeDocument/2006/relationships/image" Target="../media/image28.png"/><Relationship Id="rId9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1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img-fotki.yandex.ru/get/5608/kadjo.1d/0_85e38_472fc9a0_L" TargetMode="Externa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6.png"/><Relationship Id="rId4" Type="http://schemas.openxmlformats.org/officeDocument/2006/relationships/image" Target="../media/image55.emf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osteoporoz.ru(&#1088;&#1072;&#1079;&#1076;&#1077;&#1083;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png"/><Relationship Id="rId4" Type="http://schemas.openxmlformats.org/officeDocument/2006/relationships/oleObject" Target="../embeddings/Microsoft_Excel_97-2003_Worksheet1.xls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hyperlink" Target="http://images.yandex.ru/yandsearch?source=wiz&amp;text=%D0%BA%D0%B0%D1%80%D1%82%D0%B8%D0%BD%D0%B0%20%D1%82%D1%80%D0%B8%20%D0%B2%D0%BE%D0%B7%D1%80%D0%B0%D1%81%D1%82%D0%B0%20%D0%B6%D0%B5%D0%BD%D1%89%D0%B8%D0%BD%D1%8B&amp;noreask=1&amp;pos=3&amp;rpt=simage&amp;lr=16&amp;uinfo=sw-1903-sh-963-fw-1678-fh-598-pd-1&amp;img_url=http://static.ngs.ru/forum/avatar/0e42d1e82192f038fa06f848cb173619_40630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jpeg"/><Relationship Id="rId4" Type="http://schemas.openxmlformats.org/officeDocument/2006/relationships/hyperlink" Target="http://images.yandex.ru/yandsearch?source=wiz&amp;text=%D0%BA%D0%BB%D0%B8%D0%BC%D1%82%20%D1%82%D1%80%D0%B8%20%D0%B2%D0%BE%D0%B7%D1%80%D0%B0%D1%81%D1%82%D0%B0%20%D0%B6%D0%B5%D0%BD%D1%89%D0%B8%D0%BD%D1%8B&amp;noreask=1&amp;pos=3&amp;rpt=simage&amp;lr=16&amp;uinfo=sw-1903-sh-963-fw-1678-fh-598-pd-1&amp;img_url=http://cs11320.userapi.com/u3974480/-14/o_e7012427.jpg" TargetMode="Externa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hyperlink" Target="http://cs207.vkontakte.ru/u6884930/24623438/x_84934dd1.jpg" TargetMode="Externa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14282" y="785794"/>
            <a:ext cx="8713788" cy="1643074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dirty="0" smtClean="0"/>
              <a:t>ШКОЛА  ЗДОРОВЬЯ</a:t>
            </a:r>
            <a:br>
              <a:rPr lang="ru-RU" sz="4400" dirty="0" smtClean="0"/>
            </a:br>
            <a:endParaRPr lang="ru-RU" sz="4400" dirty="0" smtClean="0">
              <a:solidFill>
                <a:srgbClr val="C00000"/>
              </a:solidFill>
              <a:effectLst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0063" y="2857500"/>
            <a:ext cx="8424862" cy="987425"/>
          </a:xfrm>
        </p:spPr>
        <p:txBody>
          <a:bodyPr>
            <a:noAutofit/>
          </a:bodyPr>
          <a:lstStyle/>
          <a:p>
            <a:pPr marR="0"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3600" dirty="0" smtClean="0">
                <a:effectLst>
                  <a:outerShdw blurRad="38100" dist="38100" dir="2700000" algn="tl">
                    <a:srgbClr val="04617B"/>
                  </a:outerShdw>
                </a:effectLst>
              </a:rPr>
              <a:t>ОСТЕОПОРОЗ- безмолвная эпидемия 21 века.</a:t>
            </a:r>
          </a:p>
          <a:p>
            <a:pPr marR="0"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3600" dirty="0" smtClean="0">
                <a:effectLst>
                  <a:outerShdw blurRad="38100" dist="38100" dir="2700000" algn="tl">
                    <a:srgbClr val="04617B"/>
                  </a:outerShdw>
                </a:effectLst>
              </a:rPr>
              <a:t>20 октября  всемирный день борьбы с остеопорозом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556792"/>
            <a:ext cx="8964488" cy="888128"/>
          </a:xfrm>
        </p:spPr>
        <p:txBody>
          <a:bodyPr/>
          <a:lstStyle/>
          <a:p>
            <a:r>
              <a:rPr lang="ru-RU" sz="4400" dirty="0"/>
              <a:t>Изменение костной ткани при</a:t>
            </a:r>
            <a:br>
              <a:rPr lang="ru-RU" sz="4400" dirty="0"/>
            </a:br>
            <a:r>
              <a:rPr lang="ru-RU" sz="4400" dirty="0"/>
              <a:t>постменопаузальном остеопорозе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 rot="16200000">
            <a:off x="-5904160" y="3131344"/>
            <a:ext cx="7772400" cy="150971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740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744" y="1700808"/>
            <a:ext cx="4191000" cy="280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0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88840"/>
            <a:ext cx="523875" cy="205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08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667" y="4366592"/>
            <a:ext cx="6950075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08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596" y="4653136"/>
            <a:ext cx="7486650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08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690" y="5268342"/>
            <a:ext cx="827246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087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26" y="5944840"/>
            <a:ext cx="812006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088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760" y="1878013"/>
            <a:ext cx="1122363" cy="187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089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2172" y="3653804"/>
            <a:ext cx="1633537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090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2172" y="1536700"/>
            <a:ext cx="1749425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091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2954" y="1806277"/>
            <a:ext cx="927100" cy="2236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092" name="Picture 1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424" y="1988840"/>
            <a:ext cx="1298575" cy="2090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0810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22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428625"/>
            <a:ext cx="7772400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Клиническая  картина</a:t>
            </a:r>
          </a:p>
        </p:txBody>
      </p:sp>
      <p:pic>
        <p:nvPicPr>
          <p:cNvPr id="1054724" name="Picture 4" descr="бабка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877438" y="1981200"/>
            <a:ext cx="1434662" cy="1981200"/>
          </a:xfrm>
        </p:spPr>
      </p:pic>
      <p:pic>
        <p:nvPicPr>
          <p:cNvPr id="1054725" name="Picture 5" descr="дед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tretch>
            <a:fillRect/>
          </a:stretch>
        </p:blipFill>
        <p:spPr>
          <a:xfrm>
            <a:off x="5955627" y="1981200"/>
            <a:ext cx="1187208" cy="1981200"/>
          </a:xfrm>
        </p:spPr>
      </p:pic>
      <p:sp>
        <p:nvSpPr>
          <p:cNvPr id="1054723" name="Rectangle 3"/>
          <p:cNvSpPr>
            <a:spLocks noGrp="1" noChangeArrowheads="1"/>
          </p:cNvSpPr>
          <p:nvPr>
            <p:ph type="body" sz="half" idx="3"/>
          </p:nvPr>
        </p:nvSpPr>
        <p:spPr>
          <a:xfrm>
            <a:off x="1143000" y="4429125"/>
            <a:ext cx="7772400" cy="1981200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Переломы костей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Боль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Изменение осанки, уменьшение роста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54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54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54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54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54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54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54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54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22" grpId="0" autoUpdateAnimBg="0"/>
      <p:bldP spid="1054723" grpId="0" build="p" autoUpdateAnimBg="0" advAuto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125538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Позвоночные переломы</a:t>
            </a: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1357313"/>
            <a:ext cx="8296275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Rectangle 5"/>
          <p:cNvSpPr>
            <a:spLocks noChangeArrowheads="1"/>
          </p:cNvSpPr>
          <p:nvPr/>
        </p:nvSpPr>
        <p:spPr bwMode="auto">
          <a:xfrm>
            <a:off x="250825" y="5805488"/>
            <a:ext cx="3457575" cy="792162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36868" name="Rectangle 6"/>
          <p:cNvSpPr>
            <a:spLocks noChangeArrowheads="1"/>
          </p:cNvSpPr>
          <p:nvPr/>
        </p:nvSpPr>
        <p:spPr bwMode="auto">
          <a:xfrm>
            <a:off x="5759450" y="4941888"/>
            <a:ext cx="3133725" cy="1654175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785786" y="214290"/>
            <a:ext cx="8534400" cy="762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Перелом лучевой кости (перелом </a:t>
            </a:r>
            <a:r>
              <a:rPr lang="ru-RU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Коллиса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  <p:pic>
        <p:nvPicPr>
          <p:cNvPr id="37890" name="Picture 3" descr="Дымникова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69950" y="1220788"/>
            <a:ext cx="7131050" cy="544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0"/>
            <a:ext cx="8101189" cy="11525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Перелом проксимального отдела бедра</a:t>
            </a:r>
          </a:p>
        </p:txBody>
      </p:sp>
      <p:pic>
        <p:nvPicPr>
          <p:cNvPr id="38914" name="Picture 3" descr="Ушакина 1"/>
          <p:cNvPicPr>
            <a:picLocks noChangeAspect="1" noChangeArrowheads="1"/>
          </p:cNvPicPr>
          <p:nvPr/>
        </p:nvPicPr>
        <p:blipFill>
          <a:blip r:embed="rId2">
            <a:lum contrast="18000"/>
          </a:blip>
          <a:srcRect/>
          <a:stretch>
            <a:fillRect/>
          </a:stretch>
        </p:blipFill>
        <p:spPr bwMode="auto">
          <a:xfrm>
            <a:off x="642938" y="1428750"/>
            <a:ext cx="3913187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7796" name="Picture 4" descr="Авдеев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5" y="1428750"/>
            <a:ext cx="3538538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285750"/>
            <a:ext cx="8229600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Число переломов шейки бедра в 2050 г.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0" y="1700213"/>
            <a:ext cx="9144000" cy="4811712"/>
            <a:chOff x="629" y="2317"/>
            <a:chExt cx="5131" cy="2008"/>
          </a:xfrm>
        </p:grpSpPr>
        <p:graphicFrame>
          <p:nvGraphicFramePr>
            <p:cNvPr id="149509" name="Object 5"/>
            <p:cNvGraphicFramePr>
              <a:graphicFrameLocks noChangeAspect="1"/>
            </p:cNvGraphicFramePr>
            <p:nvPr/>
          </p:nvGraphicFramePr>
          <p:xfrm>
            <a:off x="835" y="2317"/>
            <a:ext cx="4225" cy="185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9519" name="Диаграмма" r:id="rId3" imgW="8543899" imgH="4667152" progId="MSGraph.Chart.8">
                    <p:embed followColorScheme="full"/>
                  </p:oleObj>
                </mc:Choice>
                <mc:Fallback>
                  <p:oleObj name="Диаграмма" r:id="rId3" imgW="8543899" imgH="4667152" progId="MSGraph.Chart.8">
                    <p:embed followColorScheme="full"/>
                    <p:pic>
                      <p:nvPicPr>
                        <p:cNvPr id="0" name="Picture 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35" y="2317"/>
                          <a:ext cx="4225" cy="1857"/>
                        </a:xfrm>
                        <a:prstGeom prst="rect">
                          <a:avLst/>
                        </a:prstGeom>
                        <a:noFill/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3317" name="Text Box 5"/>
            <p:cNvSpPr txBox="1">
              <a:spLocks noChangeArrowheads="1"/>
            </p:cNvSpPr>
            <p:nvPr/>
          </p:nvSpPr>
          <p:spPr bwMode="auto">
            <a:xfrm rot="16200000">
              <a:off x="556" y="3229"/>
              <a:ext cx="350" cy="207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Число</a:t>
              </a:r>
              <a:endParaRPr lang="en-GB" dirty="0">
                <a:solidFill>
                  <a:schemeClr val="accent1">
                    <a:lumMod val="75000"/>
                  </a:schemeClr>
                </a:solidFill>
                <a:latin typeface="+mn-lt"/>
              </a:endParaRPr>
            </a:p>
          </p:txBody>
        </p:sp>
        <p:sp>
          <p:nvSpPr>
            <p:cNvPr id="13318" name="Text Box 6"/>
            <p:cNvSpPr txBox="1">
              <a:spLocks noChangeArrowheads="1"/>
            </p:cNvSpPr>
            <p:nvPr/>
          </p:nvSpPr>
          <p:spPr bwMode="auto">
            <a:xfrm>
              <a:off x="2834" y="4171"/>
              <a:ext cx="297" cy="15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год</a:t>
              </a:r>
              <a:endParaRPr lang="en-GB" dirty="0">
                <a:solidFill>
                  <a:schemeClr val="accent1">
                    <a:lumMod val="75000"/>
                  </a:schemeClr>
                </a:solidFill>
                <a:latin typeface="+mn-lt"/>
              </a:endParaRPr>
            </a:p>
          </p:txBody>
        </p:sp>
        <p:sp>
          <p:nvSpPr>
            <p:cNvPr id="13319" name="Text Box 7"/>
            <p:cNvSpPr txBox="1">
              <a:spLocks noChangeArrowheads="1"/>
            </p:cNvSpPr>
            <p:nvPr/>
          </p:nvSpPr>
          <p:spPr bwMode="auto">
            <a:xfrm>
              <a:off x="4998" y="2830"/>
              <a:ext cx="762" cy="1021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Прогноз числа переломов шейки бедра </a:t>
              </a:r>
              <a:r>
                <a:rPr lang="ru-RU" dirty="0" err="1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х</a:t>
              </a:r>
              <a:r>
                <a:rPr lang="en-GB" dirty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(000)</a:t>
              </a:r>
              <a:r>
                <a:rPr lang="ru-RU" dirty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во всем мире</a:t>
              </a:r>
              <a:endParaRPr lang="en-GB" dirty="0">
                <a:solidFill>
                  <a:schemeClr val="accent1">
                    <a:lumMod val="75000"/>
                  </a:schemeClr>
                </a:solidFill>
                <a:latin typeface="+mn-lt"/>
              </a:endParaRPr>
            </a:p>
            <a:p>
              <a:pPr eaLnBrk="0" fontAlgn="auto" hangingPunct="0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GB" dirty="0">
                <a:solidFill>
                  <a:schemeClr val="accent1">
                    <a:lumMod val="75000"/>
                  </a:schemeClr>
                </a:solidFill>
                <a:latin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7890" name="Содержимое 2"/>
          <p:cNvSpPr>
            <a:spLocks noGrp="1"/>
          </p:cNvSpPr>
          <p:nvPr>
            <p:ph idx="1"/>
          </p:nvPr>
        </p:nvSpPr>
        <p:spPr>
          <a:xfrm>
            <a:off x="428625" y="285750"/>
            <a:ext cx="8229600" cy="6286500"/>
          </a:xfrm>
        </p:spPr>
        <p:txBody>
          <a:bodyPr/>
          <a:lstStyle/>
          <a:p>
            <a:pPr eaLnBrk="1" hangingPunct="1"/>
            <a:r>
              <a:rPr lang="ru-RU" dirty="0" smtClean="0"/>
              <a:t>«Перелом порождает перелом»</a:t>
            </a:r>
          </a:p>
          <a:p>
            <a:pPr eaLnBrk="1" hangingPunct="1"/>
            <a:r>
              <a:rPr lang="ru-RU" dirty="0" smtClean="0"/>
              <a:t>После перелома риск повторного удваивается</a:t>
            </a:r>
          </a:p>
          <a:p>
            <a:pPr eaLnBrk="1" hangingPunct="1"/>
            <a:r>
              <a:rPr lang="ru-RU" dirty="0" smtClean="0"/>
              <a:t>Цикл (каскад) переломов при </a:t>
            </a:r>
            <a:r>
              <a:rPr lang="ru-RU" dirty="0" err="1" smtClean="0"/>
              <a:t>остеопорозе</a:t>
            </a:r>
            <a:endParaRPr lang="ru-RU" dirty="0" smtClean="0"/>
          </a:p>
          <a:p>
            <a:pPr eaLnBrk="1" hangingPunct="1"/>
            <a:r>
              <a:rPr lang="ru-RU" dirty="0" smtClean="0"/>
              <a:t>Высокий риск повторных переломов сохраняется в течение 10 лет</a:t>
            </a:r>
            <a:r>
              <a:rPr lang="ru-RU" dirty="0" smtClean="0"/>
              <a:t>, но </a:t>
            </a:r>
            <a:r>
              <a:rPr lang="ru-RU" dirty="0" smtClean="0"/>
              <a:t>особенно велик в первый год (</a:t>
            </a:r>
            <a:r>
              <a:rPr lang="en-US" dirty="0" smtClean="0"/>
              <a:t>Center,20</a:t>
            </a:r>
            <a:r>
              <a:rPr lang="ru-RU" dirty="0" smtClean="0"/>
              <a:t>07</a:t>
            </a:r>
            <a:r>
              <a:rPr lang="en-US" dirty="0" smtClean="0"/>
              <a:t>)</a:t>
            </a:r>
            <a:endParaRPr lang="ru-RU" dirty="0" smtClean="0"/>
          </a:p>
          <a:p>
            <a:pPr eaLnBrk="1" hangingPunct="1"/>
            <a:r>
              <a:rPr lang="ru-RU" dirty="0" smtClean="0"/>
              <a:t>68 % женщин и 59 % мужчин с переломом шейки бедра отметили, что это не первый их перелом (</a:t>
            </a:r>
            <a:r>
              <a:rPr lang="en-US" dirty="0" smtClean="0"/>
              <a:t>Gallaher 1980)</a:t>
            </a:r>
            <a:endParaRPr lang="ru-RU" dirty="0" smtClean="0"/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25" y="714375"/>
            <a:ext cx="5429250" cy="785813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Одного раза достаточно…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2770" name="Picture 2" descr="http://www.rupor.info/media/Images/2008-11/gurchenko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89025" y="1809750"/>
            <a:ext cx="2619375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4" descr="Картинка 7 из 483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95925" y="1916113"/>
            <a:ext cx="2963863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890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928688"/>
            <a:ext cx="7772400" cy="70326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Хроническая боль при </a:t>
            </a:r>
            <a:r>
              <a:rPr lang="ru-RU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остеопорозе</a:t>
            </a: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61891" name="Rectangle 3"/>
          <p:cNvSpPr>
            <a:spLocks noGrp="1" noChangeArrowheads="1"/>
          </p:cNvSpPr>
          <p:nvPr>
            <p:ph idx="1"/>
          </p:nvPr>
        </p:nvSpPr>
        <p:spPr>
          <a:xfrm>
            <a:off x="642938" y="2214563"/>
            <a:ext cx="7772400" cy="4343400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</a:rPr>
              <a:t>Боль или ощущение тяжести (усталости) в грудном и поясничном отделе позвоночника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</a:rPr>
              <a:t>Возникает после длительного пребывания в вертикальном положении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</a:rPr>
              <a:t>Боль стихает или прекращается в положении лежа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</a:rPr>
              <a:t>Повышена чувствительность к сотрясению тела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61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61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61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61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61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1890" grpId="0" autoUpdateAnimBg="0"/>
      <p:bldP spid="1061891" grpId="0" build="p" autoUpdateAnimBg="0" advAuto="100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2500313" y="1000125"/>
            <a:ext cx="3971925" cy="70485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Нарушение осанки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2286000"/>
            <a:ext cx="8229600" cy="4389438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</a:rPr>
              <a:t>Снижение роста (</a:t>
            </a:r>
            <a:r>
              <a:rPr lang="ru-RU" sz="2800" i="1" dirty="0" err="1" smtClean="0">
                <a:solidFill>
                  <a:schemeClr val="accent1">
                    <a:lumMod val="75000"/>
                  </a:schemeClr>
                </a:solidFill>
              </a:rPr>
              <a:t>о</a:t>
            </a:r>
            <a:r>
              <a:rPr lang="ru-RU" altLang="zh-CN" sz="2800" i="1" dirty="0" err="1" smtClean="0">
                <a:solidFill>
                  <a:schemeClr val="accent1">
                    <a:lumMod val="75000"/>
                  </a:schemeClr>
                </a:solidFill>
              </a:rPr>
              <a:t>стеопороз</a:t>
            </a:r>
            <a:r>
              <a:rPr lang="ru-RU" altLang="zh-CN" sz="2800" i="1" dirty="0" smtClean="0">
                <a:solidFill>
                  <a:schemeClr val="accent1">
                    <a:lumMod val="75000"/>
                  </a:schemeClr>
                </a:solidFill>
              </a:rPr>
              <a:t> следует подозревать, если рост снизился более чем на 2,5 см за год или на 4 см за жизнь)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altLang="zh-CN" sz="2800" i="1" dirty="0" smtClean="0">
                <a:solidFill>
                  <a:schemeClr val="accent1">
                    <a:lumMod val="75000"/>
                  </a:schemeClr>
                </a:solidFill>
              </a:rPr>
              <a:t>Увеличение грудного кифоза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altLang="zh-CN" sz="2800" i="1" dirty="0" smtClean="0">
                <a:solidFill>
                  <a:schemeClr val="accent1">
                    <a:lumMod val="75000"/>
                  </a:schemeClr>
                </a:solidFill>
              </a:rPr>
              <a:t>Уменьшение объема брюшной полости</a:t>
            </a:r>
            <a:endParaRPr lang="ru-RU" sz="2800" i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481" name="Rectangle 2"/>
          <p:cNvSpPr>
            <a:spLocks noChangeArrowheads="1"/>
          </p:cNvSpPr>
          <p:nvPr/>
        </p:nvSpPr>
        <p:spPr bwMode="auto">
          <a:xfrm>
            <a:off x="1103313" y="3571875"/>
            <a:ext cx="6945312" cy="3286125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endParaRPr lang="ru-RU" sz="3200">
              <a:solidFill>
                <a:srgbClr val="FFFF00"/>
              </a:solidFill>
              <a:latin typeface="Constantia" pitchFamily="18" charset="0"/>
              <a:cs typeface="Arial" charset="0"/>
            </a:endParaRPr>
          </a:p>
        </p:txBody>
      </p:sp>
      <p:sp>
        <p:nvSpPr>
          <p:cNvPr id="20482" name="Rectangle 3"/>
          <p:cNvSpPr>
            <a:spLocks noChangeArrowheads="1"/>
          </p:cNvSpPr>
          <p:nvPr/>
        </p:nvSpPr>
        <p:spPr bwMode="auto">
          <a:xfrm>
            <a:off x="2262188" y="1708150"/>
            <a:ext cx="4976812" cy="92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2184400" y="6380163"/>
            <a:ext cx="261302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20484" name="Rectangle 5"/>
          <p:cNvSpPr>
            <a:spLocks noChangeArrowheads="1"/>
          </p:cNvSpPr>
          <p:nvPr/>
        </p:nvSpPr>
        <p:spPr bwMode="auto">
          <a:xfrm>
            <a:off x="5170488" y="6380163"/>
            <a:ext cx="261302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onstantia" pitchFamily="18" charset="0"/>
            </a:endParaRPr>
          </a:p>
        </p:txBody>
      </p:sp>
      <p:pic>
        <p:nvPicPr>
          <p:cNvPr id="20485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60513" y="4005263"/>
            <a:ext cx="2579687" cy="216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38738" y="4005263"/>
            <a:ext cx="2565400" cy="216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1143000" y="6072188"/>
            <a:ext cx="70231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tabLst>
                <a:tab pos="736600" algn="ctr"/>
                <a:tab pos="5135563" algn="ctr"/>
              </a:tabLst>
              <a:defRPr/>
            </a:pPr>
            <a:r>
              <a:rPr lang="ru-RU" sz="2400" dirty="0">
                <a:solidFill>
                  <a:srgbClr val="002060"/>
                </a:solidFill>
                <a:latin typeface="+mn-lt"/>
                <a:cs typeface="Arial" pitchFamily="34" charset="0"/>
              </a:rPr>
              <a:t>    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+mn-lt"/>
                <a:cs typeface="Arial" pitchFamily="34" charset="0"/>
              </a:rPr>
              <a:t>Нормальная кость                  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+mn-lt"/>
                <a:cs typeface="Arial" pitchFamily="34" charset="0"/>
              </a:rPr>
              <a:t>O</a:t>
            </a:r>
            <a:r>
              <a:rPr lang="ru-RU" sz="2400" dirty="0" err="1">
                <a:solidFill>
                  <a:schemeClr val="accent1">
                    <a:lumMod val="75000"/>
                  </a:schemeClr>
                </a:solidFill>
                <a:latin typeface="+mn-lt"/>
                <a:cs typeface="Arial" pitchFamily="34" charset="0"/>
              </a:rPr>
              <a:t>стеопороз</a:t>
            </a:r>
            <a:endParaRPr lang="en-US" sz="2400" dirty="0">
              <a:solidFill>
                <a:schemeClr val="accent1">
                  <a:lumMod val="75000"/>
                </a:schemeClr>
              </a:solidFill>
              <a:latin typeface="+mn-lt"/>
              <a:cs typeface="Arial" pitchFamily="34" charset="0"/>
            </a:endParaRPr>
          </a:p>
        </p:txBody>
      </p:sp>
      <p:sp>
        <p:nvSpPr>
          <p:cNvPr id="20488" name="Text Box 9"/>
          <p:cNvSpPr txBox="1">
            <a:spLocks noChangeArrowheads="1"/>
          </p:cNvSpPr>
          <p:nvPr/>
        </p:nvSpPr>
        <p:spPr bwMode="auto">
          <a:xfrm>
            <a:off x="196850" y="2276475"/>
            <a:ext cx="8915400" cy="8318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B5395"/>
                </a:solidFill>
                <a:latin typeface="Constantia" pitchFamily="18" charset="0"/>
                <a:cs typeface="Times New Roman" pitchFamily="18" charset="0"/>
              </a:rPr>
              <a:t> Это ведет к увеличению риска переломов костей даже от легкого толчка или падения с высоты своего роста.</a:t>
            </a:r>
            <a:endParaRPr lang="ru-RU" sz="2400">
              <a:solidFill>
                <a:srgbClr val="0B5395"/>
              </a:solidFill>
              <a:latin typeface="Constantia" pitchFamily="18" charset="0"/>
            </a:endParaRPr>
          </a:p>
        </p:txBody>
      </p:sp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501650" y="415925"/>
            <a:ext cx="8497888" cy="175418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Остеопороз</a:t>
            </a:r>
            <a:r>
              <a:rPr lang="ru-RU" sz="3600" b="1" dirty="0">
                <a:solidFill>
                  <a:schemeClr val="tx2"/>
                </a:solidFill>
                <a:latin typeface="Calibri" pitchFamily="34" charset="0"/>
              </a:rPr>
              <a:t> – это болезнь при которой кости становятся более хрупкими и ломкими.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3938" name="Picture 2" descr="Кифоз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484313"/>
            <a:ext cx="3886200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3939" name="Picture 3" descr="Кифоз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1484313"/>
            <a:ext cx="3548063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2643188" y="571500"/>
            <a:ext cx="39782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charset="0"/>
              </a:rPr>
              <a:t>Изменение осанки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3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63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3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063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1000125"/>
            <a:ext cx="7994650" cy="998538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</a:t>
            </a:r>
            <a:r>
              <a:rPr lang="ru-RU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немодифицируемые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факторы риска ОП</a:t>
            </a:r>
            <a:b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(факторы, которые мы не можем изменить) 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857250" y="2143125"/>
            <a:ext cx="7489825" cy="4895850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Возраст старше 65 лет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Женский пол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Белая (европеоидная) раса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Семейный анамнез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остеопороза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Постменопауза</a:t>
            </a: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Ранняя менопауза до 45 лет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Системный прием ГК более 3 мес.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Предшествующие переломы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Иммобилизация (более 2 мес.)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928688"/>
            <a:ext cx="6945313" cy="12954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модифицируемые 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факторы риска ОП</a:t>
            </a:r>
            <a:b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(факторы, которые можно изменить) 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357188" y="2538413"/>
            <a:ext cx="8572500" cy="4319587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ИМТ меньше 20 кг/м</a:t>
            </a:r>
            <a:r>
              <a:rPr lang="ru-RU" baseline="30000" dirty="0" smtClean="0">
                <a:solidFill>
                  <a:schemeClr val="accent1">
                    <a:lumMod val="75000"/>
                  </a:schemeClr>
                </a:solidFill>
              </a:rPr>
              <a:t>2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и/или  масса тела меньше 57 кг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Курение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Низкая физическая активность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Склонность к падениям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Недостаточное потребление кальция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Дефицит витамина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D</a:t>
            </a: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Злоупотребление алкоголем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500063" y="214313"/>
            <a:ext cx="8229600" cy="11430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Есть ли у вас риск развития </a:t>
            </a:r>
            <a:r>
              <a:rPr lang="ru-RU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остеопороза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sp>
        <p:nvSpPr>
          <p:cNvPr id="20483" name="Объект 2"/>
          <p:cNvSpPr>
            <a:spLocks noGrp="1"/>
          </p:cNvSpPr>
          <p:nvPr>
            <p:ph sz="half" idx="1"/>
          </p:nvPr>
        </p:nvSpPr>
        <p:spPr>
          <a:xfrm>
            <a:off x="220663" y="1484313"/>
            <a:ext cx="4283075" cy="5040312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Был ли у кого-нибудь из Ваших родителей перелом шейки бедра после 50?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У вас был когда-нибудь перелом при незначительной травме после 50 лет?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Принимали ли Вы когда-нибудь </a:t>
            </a:r>
            <a:r>
              <a:rPr lang="ru-RU" sz="2400" dirty="0" err="1" smtClean="0">
                <a:solidFill>
                  <a:schemeClr val="accent1">
                    <a:lumMod val="75000"/>
                  </a:schemeClr>
                </a:solidFill>
              </a:rPr>
              <a:t>стероидные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 гормоны (</a:t>
            </a:r>
            <a:r>
              <a:rPr lang="ru-RU" sz="2400" dirty="0" err="1" smtClean="0">
                <a:solidFill>
                  <a:schemeClr val="accent1">
                    <a:lumMod val="75000"/>
                  </a:schemeClr>
                </a:solidFill>
              </a:rPr>
              <a:t>преднизолон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, кортизон и др.) дольше чем 3 месяца?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484" name="Объект 3"/>
          <p:cNvSpPr>
            <a:spLocks noGrp="1"/>
          </p:cNvSpPr>
          <p:nvPr>
            <p:ph sz="half" idx="2"/>
          </p:nvPr>
        </p:nvSpPr>
        <p:spPr>
          <a:xfrm>
            <a:off x="4640263" y="1484313"/>
            <a:ext cx="4156075" cy="5040312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Стали ли Вы меньше ростом более, чем на 4 см?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Вы злоупотребляете алкоголем?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Выкуриваете ли Вы более пачки (20) сигарет в день?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Есть ли у Вас непереносимость молочных продуктов?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sz="2400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sz="24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1" name="Заголовок 1"/>
          <p:cNvSpPr>
            <a:spLocks noGrp="1"/>
          </p:cNvSpPr>
          <p:nvPr>
            <p:ph type="title"/>
          </p:nvPr>
        </p:nvSpPr>
        <p:spPr>
          <a:xfrm>
            <a:off x="10144125" y="3716338"/>
            <a:ext cx="3095625" cy="11430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6250" y="1125538"/>
            <a:ext cx="4010025" cy="4978400"/>
          </a:xfrm>
        </p:spPr>
        <p:txBody>
          <a:bodyPr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Вопросы для женщин: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ru-RU" sz="28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Менопауза у Вас наступила до 45 лет?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Прекращались ли у Вас менструации на срок больше года (кроме периода беременности)?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0263" y="1125538"/>
            <a:ext cx="3773487" cy="4970462"/>
          </a:xfrm>
        </p:spPr>
        <p:txBody>
          <a:bodyPr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Вопросы для мужчин:</a:t>
            </a:r>
          </a:p>
          <a:p>
            <a:pPr marL="0" indent="0" algn="ctr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endParaRPr lang="ru-RU" sz="28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Были ли у Вас проблемы, связанные с низким  уровнем тестостерона (мужского полового гормона), такие как импотенция, отсутствие полового влечения?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Воздействие на образ жизни.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Курение повышает риск сломать кость на 29%, риск перелома шейки бедра на 68%</a:t>
            </a:r>
          </a:p>
          <a:p>
            <a:r>
              <a:rPr lang="ru-RU" dirty="0" smtClean="0"/>
              <a:t>40% пиковой костной массы взрослого формируется в течение 2-х лет пубертатного возраста.</a:t>
            </a:r>
          </a:p>
          <a:p>
            <a:r>
              <a:rPr lang="ru-RU" dirty="0" smtClean="0"/>
              <a:t>Увеличение на 10% МПК в детстве может отсрочить ОП на 13 лет</a:t>
            </a:r>
          </a:p>
          <a:p>
            <a:r>
              <a:rPr lang="ru-RU" dirty="0" smtClean="0"/>
              <a:t>ОП – это педиатрическое заболевание с </a:t>
            </a:r>
            <a:r>
              <a:rPr lang="ru-RU" dirty="0" err="1" smtClean="0"/>
              <a:t>гериатрическими</a:t>
            </a:r>
            <a:r>
              <a:rPr lang="ru-RU" dirty="0" smtClean="0"/>
              <a:t> последствиями</a:t>
            </a:r>
          </a:p>
        </p:txBody>
      </p:sp>
    </p:spTree>
    <p:extLst>
      <p:ext uri="{BB962C8B-B14F-4D97-AF65-F5344CB8AC3E}">
        <p14:creationId xmlns:p14="http://schemas.microsoft.com/office/powerpoint/2010/main" val="1072306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484784"/>
            <a:ext cx="8363272" cy="1143000"/>
          </a:xfrm>
        </p:spPr>
        <p:txBody>
          <a:bodyPr/>
          <a:lstStyle/>
          <a:p>
            <a:r>
              <a:rPr lang="ru-RU" sz="4000" dirty="0" smtClean="0"/>
              <a:t>Диагноз остеопороза </a:t>
            </a:r>
            <a:br>
              <a:rPr lang="ru-RU" sz="4000" dirty="0" smtClean="0"/>
            </a:br>
            <a:r>
              <a:rPr lang="ru-RU" sz="4000" dirty="0" smtClean="0"/>
              <a:t>у женщин в постменопаузе и мужчин 50 лет и старше можно поставить на основании:</a:t>
            </a:r>
            <a:endParaRPr lang="ru-RU" sz="40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2852936"/>
            <a:ext cx="8229600" cy="3471664"/>
          </a:xfrm>
        </p:spPr>
        <p:txBody>
          <a:bodyPr/>
          <a:lstStyle/>
          <a:p>
            <a:r>
              <a:rPr lang="ru-RU" dirty="0"/>
              <a:t>1. наличие низкоэнергетического или спонтанного перелома в анамнезе (исключая перелом черепа или пальцев)</a:t>
            </a:r>
          </a:p>
          <a:p>
            <a:r>
              <a:rPr lang="ru-RU" dirty="0"/>
              <a:t>2. при значениях FRAX, попадающих в зону высокого абсолютного риска переломов (диагноз «вероятный» остеопороз, М 81.8)</a:t>
            </a:r>
          </a:p>
          <a:p>
            <a:r>
              <a:rPr lang="ru-RU" dirty="0"/>
              <a:t>3. при значении МПК по DXA менее -2,5 </a:t>
            </a:r>
            <a:r>
              <a:rPr lang="ru-RU" dirty="0" smtClean="0"/>
              <a:t>SD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7986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51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169863"/>
            <a:ext cx="9163050" cy="6523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6287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61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212725"/>
            <a:ext cx="8278813" cy="6437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4376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Рентгеновская </a:t>
            </a:r>
            <a:r>
              <a:rPr lang="ru-RU" dirty="0" err="1"/>
              <a:t>остеоденситометрия</a:t>
            </a:r>
            <a:endParaRPr lang="ru-RU" dirty="0"/>
          </a:p>
        </p:txBody>
      </p:sp>
      <p:pic>
        <p:nvPicPr>
          <p:cNvPr id="1771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348880"/>
            <a:ext cx="4359018" cy="3499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71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132856"/>
            <a:ext cx="4133850" cy="449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715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72816"/>
            <a:ext cx="7735887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2702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Постменопаузальный остеопороз </a:t>
            </a:r>
            <a:endParaRPr lang="en-GB" smtClean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5786" y="1785926"/>
            <a:ext cx="7541321" cy="4525963"/>
          </a:xfr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11188" y="5927725"/>
            <a:ext cx="77771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1/3 всех женщин старше 50 лет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endParaRPr lang="en-US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143000"/>
          </a:xfrm>
        </p:spPr>
        <p:txBody>
          <a:bodyPr/>
          <a:lstStyle/>
          <a:p>
            <a:r>
              <a:rPr lang="ru-RU" dirty="0"/>
              <a:t>Зачем нужна денситометрия?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57200" y="1935163"/>
            <a:ext cx="8229600" cy="2069901"/>
          </a:xfrm>
        </p:spPr>
        <p:txBody>
          <a:bodyPr/>
          <a:lstStyle/>
          <a:p>
            <a:r>
              <a:rPr lang="ru-RU" dirty="0"/>
              <a:t>Для выявления остеопороза/</a:t>
            </a:r>
            <a:r>
              <a:rPr lang="ru-RU" dirty="0" err="1"/>
              <a:t>остеопении</a:t>
            </a:r>
            <a:r>
              <a:rPr lang="ru-RU" dirty="0"/>
              <a:t> при отсутствии переломов</a:t>
            </a:r>
          </a:p>
          <a:p>
            <a:r>
              <a:rPr lang="ru-RU" dirty="0"/>
              <a:t>Единственный способ контролировать эффективность терапии</a:t>
            </a:r>
          </a:p>
          <a:p>
            <a:endParaRPr lang="ru-RU" dirty="0"/>
          </a:p>
        </p:txBody>
      </p:sp>
      <p:pic>
        <p:nvPicPr>
          <p:cNvPr id="1781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699726"/>
            <a:ext cx="2088232" cy="2971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81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699727"/>
            <a:ext cx="2099313" cy="2971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4538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/>
              <a:t>Дефицит потребления кальция и витамина </a:t>
            </a:r>
            <a:r>
              <a:rPr lang="ru-RU" dirty="0" err="1" smtClean="0"/>
              <a:t>Дз</a:t>
            </a:r>
            <a:r>
              <a:rPr lang="ru-RU" dirty="0" smtClean="0"/>
              <a:t> – реальность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9388" y="1557338"/>
            <a:ext cx="4679950" cy="2663825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90000"/>
              </a:lnSpc>
              <a:buFont typeface="Wingdings" pitchFamily="2" charset="2"/>
              <a:buChar char="q"/>
              <a:defRPr/>
            </a:pPr>
            <a:r>
              <a:rPr lang="en-US" b="1" dirty="0" err="1" smtClean="0">
                <a:solidFill>
                  <a:srgbClr val="FF0000"/>
                </a:solidFill>
              </a:rPr>
              <a:t>Почти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50%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всех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женщин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старше</a:t>
            </a:r>
            <a:r>
              <a:rPr lang="en-US" b="1" dirty="0" smtClean="0">
                <a:solidFill>
                  <a:srgbClr val="FF0000"/>
                </a:solidFill>
              </a:rPr>
              <a:t> 30 </a:t>
            </a:r>
            <a:r>
              <a:rPr lang="en-US" b="1" dirty="0" err="1" smtClean="0">
                <a:solidFill>
                  <a:srgbClr val="FF0000"/>
                </a:solidFill>
              </a:rPr>
              <a:t>лет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испытывает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недостаток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кальция</a:t>
            </a:r>
            <a:endParaRPr lang="en-US" b="1" dirty="0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q"/>
              <a:defRPr/>
            </a:pPr>
            <a:r>
              <a:rPr lang="en-US" dirty="0" err="1" smtClean="0"/>
              <a:t>При</a:t>
            </a:r>
            <a:r>
              <a:rPr lang="en-US" dirty="0" smtClean="0"/>
              <a:t> </a:t>
            </a:r>
            <a:r>
              <a:rPr lang="en-US" dirty="0" err="1" smtClean="0"/>
              <a:t>обычном</a:t>
            </a:r>
            <a:r>
              <a:rPr lang="en-US" dirty="0" smtClean="0"/>
              <a:t> </a:t>
            </a:r>
            <a:r>
              <a:rPr lang="en-US" dirty="0" err="1" smtClean="0"/>
              <a:t>рационе</a:t>
            </a:r>
            <a:r>
              <a:rPr lang="en-US" dirty="0" smtClean="0"/>
              <a:t> </a:t>
            </a:r>
            <a:r>
              <a:rPr lang="en-US" dirty="0" err="1" smtClean="0"/>
              <a:t>питания</a:t>
            </a:r>
            <a:r>
              <a:rPr lang="en-US" dirty="0" smtClean="0"/>
              <a:t> </a:t>
            </a:r>
            <a:r>
              <a:rPr lang="ru-RU" dirty="0" smtClean="0"/>
              <a:t>даже </a:t>
            </a:r>
            <a:r>
              <a:rPr lang="en-US" dirty="0" err="1" smtClean="0"/>
              <a:t>включая</a:t>
            </a:r>
            <a:r>
              <a:rPr lang="en-US" dirty="0" smtClean="0"/>
              <a:t> </a:t>
            </a:r>
            <a:r>
              <a:rPr lang="en-US" dirty="0" err="1" smtClean="0"/>
              <a:t>молочные</a:t>
            </a:r>
            <a:r>
              <a:rPr lang="en-US" dirty="0" smtClean="0"/>
              <a:t> </a:t>
            </a:r>
            <a:r>
              <a:rPr lang="en-US" dirty="0" err="1" smtClean="0"/>
              <a:t>продукты</a:t>
            </a:r>
            <a:r>
              <a:rPr lang="en-US" dirty="0" smtClean="0"/>
              <a:t> </a:t>
            </a:r>
            <a:r>
              <a:rPr lang="en-US" dirty="0" err="1" smtClean="0"/>
              <a:t>женщина</a:t>
            </a:r>
            <a:r>
              <a:rPr lang="en-US" dirty="0" smtClean="0"/>
              <a:t> </a:t>
            </a:r>
            <a:r>
              <a:rPr lang="en-US" dirty="0" err="1" smtClean="0"/>
              <a:t>получает</a:t>
            </a:r>
            <a:r>
              <a:rPr lang="en-US" dirty="0" smtClean="0"/>
              <a:t> ～ </a:t>
            </a:r>
            <a:r>
              <a:rPr lang="ru-RU" dirty="0" smtClean="0"/>
              <a:t> 660</a:t>
            </a:r>
            <a:r>
              <a:rPr lang="en-US" dirty="0" smtClean="0"/>
              <a:t> </a:t>
            </a:r>
            <a:r>
              <a:rPr lang="en-US" dirty="0" err="1" smtClean="0"/>
              <a:t>мг</a:t>
            </a:r>
            <a:r>
              <a:rPr lang="en-US" dirty="0" smtClean="0"/>
              <a:t> </a:t>
            </a:r>
            <a:r>
              <a:rPr lang="ru-RU" dirty="0" err="1" smtClean="0"/>
              <a:t>Са</a:t>
            </a:r>
            <a:r>
              <a:rPr lang="ru-RU" dirty="0" smtClean="0"/>
              <a:t>*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q"/>
              <a:defRPr/>
            </a:pPr>
            <a:r>
              <a:rPr lang="en-US" b="1" dirty="0" err="1" smtClean="0">
                <a:solidFill>
                  <a:srgbClr val="FF0000"/>
                </a:solidFill>
              </a:rPr>
              <a:t>Суточный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дефицит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кальция</a:t>
            </a:r>
            <a:r>
              <a:rPr lang="en-US" b="1" dirty="0" smtClean="0">
                <a:solidFill>
                  <a:srgbClr val="FF0000"/>
                </a:solidFill>
              </a:rPr>
              <a:t> ～ 500 </a:t>
            </a:r>
            <a:r>
              <a:rPr lang="en-US" b="1" dirty="0" err="1" smtClean="0">
                <a:solidFill>
                  <a:srgbClr val="FF0000"/>
                </a:solidFill>
              </a:rPr>
              <a:t>мг</a:t>
            </a:r>
            <a:endParaRPr lang="ru-RU" b="1" dirty="0" smtClean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q"/>
              <a:defRPr/>
            </a:pPr>
            <a:endParaRPr lang="en-US" dirty="0"/>
          </a:p>
        </p:txBody>
      </p:sp>
      <p:sp>
        <p:nvSpPr>
          <p:cNvPr id="37892" name="TextBox 3"/>
          <p:cNvSpPr txBox="1">
            <a:spLocks noChangeArrowheads="1"/>
          </p:cNvSpPr>
          <p:nvPr/>
        </p:nvSpPr>
        <p:spPr bwMode="auto">
          <a:xfrm>
            <a:off x="1403350" y="1196975"/>
            <a:ext cx="14636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Питание</a:t>
            </a:r>
            <a:endParaRPr lang="en-US" sz="2400" b="1"/>
          </a:p>
        </p:txBody>
      </p:sp>
      <p:sp>
        <p:nvSpPr>
          <p:cNvPr id="37893" name="TextBox 4"/>
          <p:cNvSpPr txBox="1">
            <a:spLocks noChangeArrowheads="1"/>
          </p:cNvSpPr>
          <p:nvPr/>
        </p:nvSpPr>
        <p:spPr bwMode="auto">
          <a:xfrm>
            <a:off x="5364163" y="1196975"/>
            <a:ext cx="32035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Вредные привычки</a:t>
            </a:r>
            <a:endParaRPr lang="en-US" sz="2400" b="1"/>
          </a:p>
        </p:txBody>
      </p:sp>
      <p:sp>
        <p:nvSpPr>
          <p:cNvPr id="37894" name="Rectangle 5"/>
          <p:cNvSpPr>
            <a:spLocks noChangeArrowheads="1"/>
          </p:cNvSpPr>
          <p:nvPr/>
        </p:nvSpPr>
        <p:spPr bwMode="auto">
          <a:xfrm>
            <a:off x="5076825" y="1557338"/>
            <a:ext cx="4067175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F5821F"/>
              </a:buClr>
              <a:buFont typeface="Wingdings" pitchFamily="2" charset="2"/>
              <a:buChar char="q"/>
            </a:pPr>
            <a:r>
              <a:rPr lang="ru-RU" sz="2000"/>
              <a:t>20 сигарет в день – приводит к потере от 5 до 10% костной ткани к наступлению менопаузы</a:t>
            </a:r>
          </a:p>
          <a:p>
            <a:pPr>
              <a:buClr>
                <a:srgbClr val="F5821F"/>
              </a:buClr>
              <a:buFont typeface="Wingdings" pitchFamily="2" charset="2"/>
              <a:buChar char="q"/>
            </a:pPr>
            <a:r>
              <a:rPr lang="ru-RU" sz="2000"/>
              <a:t> Курение стимулирует разрушение женских половых гормонов – эстрогенов</a:t>
            </a:r>
          </a:p>
          <a:p>
            <a:pPr>
              <a:buClr>
                <a:srgbClr val="F5821F"/>
              </a:buClr>
              <a:buFont typeface="Wingdings" pitchFamily="2" charset="2"/>
              <a:buChar char="q"/>
            </a:pPr>
            <a:r>
              <a:rPr lang="ru-RU" sz="2000"/>
              <a:t>У курящих женщин раньше наступает менопауза</a:t>
            </a:r>
          </a:p>
        </p:txBody>
      </p:sp>
      <p:sp>
        <p:nvSpPr>
          <p:cNvPr id="37895" name="Rectangle 7"/>
          <p:cNvSpPr>
            <a:spLocks noChangeArrowheads="1"/>
          </p:cNvSpPr>
          <p:nvPr/>
        </p:nvSpPr>
        <p:spPr bwMode="auto">
          <a:xfrm>
            <a:off x="250825" y="4581525"/>
            <a:ext cx="4572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F5821F"/>
              </a:buClr>
              <a:buFont typeface="Wingdings" pitchFamily="2" charset="2"/>
              <a:buChar char="q"/>
            </a:pPr>
            <a:r>
              <a:rPr lang="ru-RU" sz="2000">
                <a:latin typeface="Arial" pitchFamily="34" charset="0"/>
                <a:cs typeface="Arial" pitchFamily="34" charset="0"/>
              </a:rPr>
              <a:t>малоподвижный образ жизни</a:t>
            </a:r>
          </a:p>
          <a:p>
            <a:pPr>
              <a:buClr>
                <a:srgbClr val="F5821F"/>
              </a:buClr>
              <a:buFont typeface="Wingdings" pitchFamily="2" charset="2"/>
              <a:buChar char="q"/>
            </a:pPr>
            <a:r>
              <a:rPr lang="ru-RU" sz="2000">
                <a:latin typeface="Arial" pitchFamily="34" charset="0"/>
                <a:cs typeface="Arial" pitchFamily="34" charset="0"/>
              </a:rPr>
              <a:t>более 2-х чашек кофе в день</a:t>
            </a:r>
          </a:p>
          <a:p>
            <a:pPr>
              <a:buClr>
                <a:srgbClr val="F5821F"/>
              </a:buClr>
              <a:buFont typeface="Wingdings" pitchFamily="2" charset="2"/>
              <a:buChar char="q"/>
            </a:pPr>
            <a:r>
              <a:rPr lang="ru-RU" sz="2000">
                <a:latin typeface="Arial" pitchFamily="34" charset="0"/>
                <a:cs typeface="Arial" pitchFamily="34" charset="0"/>
              </a:rPr>
              <a:t>длительный прием ряда лекарств</a:t>
            </a:r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1258888" y="4149725"/>
            <a:ext cx="21494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Образ жизни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211638" y="5765800"/>
            <a:ext cx="4681537" cy="8318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/>
              <a:t>Остеопороз это только страшная «верхушка айсберга»</a:t>
            </a:r>
            <a:endParaRPr lang="en-US" sz="2400" b="1" dirty="0"/>
          </a:p>
        </p:txBody>
      </p:sp>
      <p:sp>
        <p:nvSpPr>
          <p:cNvPr id="13" name="Left-Right-Up Arrow 12"/>
          <p:cNvSpPr/>
          <p:nvPr/>
        </p:nvSpPr>
        <p:spPr>
          <a:xfrm rot="18322226">
            <a:off x="4229894" y="4418806"/>
            <a:ext cx="1216025" cy="671513"/>
          </a:xfrm>
          <a:prstGeom prst="leftRigh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040313" y="4508500"/>
            <a:ext cx="4103687" cy="127476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342900" indent="-342900">
              <a:lnSpc>
                <a:spcPct val="80000"/>
              </a:lnSpc>
              <a:buClr>
                <a:srgbClr val="F5821F"/>
              </a:buClr>
              <a:buFont typeface="Wingdings" pitchFamily="2" charset="2"/>
              <a:buChar char="q"/>
              <a:defRPr/>
            </a:pPr>
            <a:r>
              <a:rPr lang="ru-RU" sz="2400" dirty="0" err="1">
                <a:solidFill>
                  <a:srgbClr val="FFC000"/>
                </a:solidFill>
              </a:rPr>
              <a:t>Остеопения</a:t>
            </a:r>
            <a:endParaRPr lang="ru-RU" sz="2400" dirty="0">
              <a:solidFill>
                <a:srgbClr val="FFC000"/>
              </a:solidFill>
            </a:endParaRPr>
          </a:p>
          <a:p>
            <a:pPr marL="342900" indent="-342900">
              <a:lnSpc>
                <a:spcPct val="80000"/>
              </a:lnSpc>
              <a:buClr>
                <a:srgbClr val="F5821F"/>
              </a:buClr>
              <a:buFont typeface="Wingdings" pitchFamily="2" charset="2"/>
              <a:buChar char="q"/>
              <a:defRPr/>
            </a:pPr>
            <a:r>
              <a:rPr lang="ru-RU" sz="2400" dirty="0">
                <a:solidFill>
                  <a:srgbClr val="FFC000"/>
                </a:solidFill>
              </a:rPr>
              <a:t>Остеопороз</a:t>
            </a:r>
          </a:p>
          <a:p>
            <a:pPr marL="342900" indent="-342900">
              <a:lnSpc>
                <a:spcPct val="80000"/>
              </a:lnSpc>
              <a:buClr>
                <a:srgbClr val="F5821F"/>
              </a:buClr>
              <a:buFont typeface="Wingdings" pitchFamily="2" charset="2"/>
              <a:buChar char="q"/>
              <a:defRPr/>
            </a:pPr>
            <a:r>
              <a:rPr lang="ru-RU" sz="2400" dirty="0">
                <a:solidFill>
                  <a:srgbClr val="FFC000"/>
                </a:solidFill>
              </a:rPr>
              <a:t>Дефицит кальция и витамина Д</a:t>
            </a:r>
            <a:endParaRPr lang="en-US" sz="2400" dirty="0">
              <a:solidFill>
                <a:srgbClr val="FFC000"/>
              </a:solidFill>
            </a:endParaRPr>
          </a:p>
        </p:txBody>
      </p:sp>
      <p:sp>
        <p:nvSpPr>
          <p:cNvPr id="37900" name="TextBox 13"/>
          <p:cNvSpPr txBox="1">
            <a:spLocks noChangeArrowheads="1"/>
          </p:cNvSpPr>
          <p:nvPr/>
        </p:nvSpPr>
        <p:spPr bwMode="auto">
          <a:xfrm>
            <a:off x="0" y="6667500"/>
            <a:ext cx="8001000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ru-RU" sz="800"/>
              <a:t>О.А,Никитинская Социальная программа «Остеоскрининг Россия» в действии Фарматека №6 2012</a:t>
            </a:r>
            <a:endParaRPr lang="en-US" sz="8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3200" name="Rectangle 48"/>
          <p:cNvSpPr>
            <a:spLocks noGrp="1" noChangeArrowheads="1"/>
          </p:cNvSpPr>
          <p:nvPr>
            <p:ph type="title"/>
          </p:nvPr>
        </p:nvSpPr>
        <p:spPr>
          <a:xfrm>
            <a:off x="214313" y="428625"/>
            <a:ext cx="8642350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Распространенность дефицита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витамина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Д3 в России (Москва)</a:t>
            </a:r>
          </a:p>
        </p:txBody>
      </p:sp>
      <p:sp>
        <p:nvSpPr>
          <p:cNvPr id="52" name="Дата 4"/>
          <p:cNvSpPr>
            <a:spLocks noGrp="1"/>
          </p:cNvSpPr>
          <p:nvPr>
            <p:ph type="dt" sz="half" idx="10"/>
          </p:nvPr>
        </p:nvSpPr>
        <p:spPr>
          <a:xfrm>
            <a:off x="428625" y="6492875"/>
            <a:ext cx="2133600" cy="365125"/>
          </a:xfrm>
        </p:spPr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Bayer HealthCare – Consumer</a:t>
            </a:r>
          </a:p>
        </p:txBody>
      </p:sp>
      <p:grpSp>
        <p:nvGrpSpPr>
          <p:cNvPr id="161795" name="Group 2"/>
          <p:cNvGrpSpPr>
            <a:grpSpLocks/>
          </p:cNvGrpSpPr>
          <p:nvPr/>
        </p:nvGrpSpPr>
        <p:grpSpPr bwMode="auto">
          <a:xfrm>
            <a:off x="1403350" y="1558925"/>
            <a:ext cx="6864350" cy="4246563"/>
            <a:chOff x="572" y="1056"/>
            <a:chExt cx="4732" cy="2927"/>
          </a:xfrm>
        </p:grpSpPr>
        <p:sp>
          <p:nvSpPr>
            <p:cNvPr id="161799" name="AutoShape 3"/>
            <p:cNvSpPr>
              <a:spLocks noChangeArrowheads="1"/>
            </p:cNvSpPr>
            <p:nvPr/>
          </p:nvSpPr>
          <p:spPr bwMode="gray">
            <a:xfrm flipV="1">
              <a:off x="579" y="2982"/>
              <a:ext cx="1070" cy="1001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rgbClr val="959595">
                    <a:alpha val="20000"/>
                  </a:srgbClr>
                </a:gs>
                <a:gs pos="50000">
                  <a:srgbClr val="EAEAEA">
                    <a:alpha val="20000"/>
                  </a:srgbClr>
                </a:gs>
                <a:gs pos="100000">
                  <a:srgbClr val="959595">
                    <a:alpha val="20000"/>
                  </a:srgb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onstantia" pitchFamily="18" charset="0"/>
              </a:endParaRPr>
            </a:p>
          </p:txBody>
        </p:sp>
        <p:sp>
          <p:nvSpPr>
            <p:cNvPr id="161800" name="AutoShape 4"/>
            <p:cNvSpPr>
              <a:spLocks noChangeArrowheads="1"/>
            </p:cNvSpPr>
            <p:nvPr/>
          </p:nvSpPr>
          <p:spPr bwMode="gray">
            <a:xfrm flipV="1">
              <a:off x="1797" y="2617"/>
              <a:ext cx="1070" cy="1366"/>
            </a:xfrm>
            <a:prstGeom prst="can">
              <a:avLst>
                <a:gd name="adj" fmla="val 23795"/>
              </a:avLst>
            </a:prstGeom>
            <a:gradFill rotWithShape="1">
              <a:gsLst>
                <a:gs pos="0">
                  <a:srgbClr val="959595">
                    <a:alpha val="20000"/>
                  </a:srgbClr>
                </a:gs>
                <a:gs pos="50000">
                  <a:srgbClr val="EAEAEA">
                    <a:alpha val="20000"/>
                  </a:srgbClr>
                </a:gs>
                <a:gs pos="100000">
                  <a:srgbClr val="959595">
                    <a:alpha val="20000"/>
                  </a:srgb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onstantia" pitchFamily="18" charset="0"/>
              </a:endParaRPr>
            </a:p>
          </p:txBody>
        </p:sp>
        <p:sp>
          <p:nvSpPr>
            <p:cNvPr id="161801" name="AutoShape 5"/>
            <p:cNvSpPr>
              <a:spLocks noChangeArrowheads="1"/>
            </p:cNvSpPr>
            <p:nvPr/>
          </p:nvSpPr>
          <p:spPr bwMode="gray">
            <a:xfrm flipV="1">
              <a:off x="3022" y="2132"/>
              <a:ext cx="1063" cy="1851"/>
            </a:xfrm>
            <a:prstGeom prst="can">
              <a:avLst>
                <a:gd name="adj" fmla="val 23314"/>
              </a:avLst>
            </a:prstGeom>
            <a:gradFill rotWithShape="1">
              <a:gsLst>
                <a:gs pos="0">
                  <a:srgbClr val="959595">
                    <a:alpha val="20000"/>
                  </a:srgbClr>
                </a:gs>
                <a:gs pos="50000">
                  <a:srgbClr val="EAEAEA">
                    <a:alpha val="20000"/>
                  </a:srgbClr>
                </a:gs>
                <a:gs pos="100000">
                  <a:srgbClr val="959595">
                    <a:alpha val="20000"/>
                  </a:srgb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onstantia" pitchFamily="18" charset="0"/>
              </a:endParaRPr>
            </a:p>
          </p:txBody>
        </p:sp>
        <p:sp>
          <p:nvSpPr>
            <p:cNvPr id="161802" name="AutoShape 6"/>
            <p:cNvSpPr>
              <a:spLocks noChangeArrowheads="1"/>
            </p:cNvSpPr>
            <p:nvPr/>
          </p:nvSpPr>
          <p:spPr bwMode="gray">
            <a:xfrm flipV="1">
              <a:off x="4241" y="1659"/>
              <a:ext cx="1063" cy="2324"/>
            </a:xfrm>
            <a:prstGeom prst="can">
              <a:avLst>
                <a:gd name="adj" fmla="val 22946"/>
              </a:avLst>
            </a:prstGeom>
            <a:gradFill rotWithShape="1">
              <a:gsLst>
                <a:gs pos="0">
                  <a:srgbClr val="959595">
                    <a:alpha val="20000"/>
                  </a:srgbClr>
                </a:gs>
                <a:gs pos="50000">
                  <a:srgbClr val="EAEAEA">
                    <a:alpha val="20000"/>
                  </a:srgbClr>
                </a:gs>
                <a:gs pos="100000">
                  <a:srgbClr val="959595">
                    <a:alpha val="20000"/>
                  </a:srgb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onstantia" pitchFamily="18" charset="0"/>
              </a:endParaRPr>
            </a:p>
          </p:txBody>
        </p:sp>
        <p:grpSp>
          <p:nvGrpSpPr>
            <p:cNvPr id="161803" name="Group 7"/>
            <p:cNvGrpSpPr>
              <a:grpSpLocks/>
            </p:cNvGrpSpPr>
            <p:nvPr/>
          </p:nvGrpSpPr>
          <p:grpSpPr bwMode="auto">
            <a:xfrm>
              <a:off x="3022" y="2117"/>
              <a:ext cx="1063" cy="328"/>
              <a:chOff x="1003" y="2400"/>
              <a:chExt cx="1089" cy="336"/>
            </a:xfrm>
          </p:grpSpPr>
          <p:sp>
            <p:nvSpPr>
              <p:cNvPr id="161846" name="Oval 8"/>
              <p:cNvSpPr>
                <a:spLocks noChangeArrowheads="1"/>
              </p:cNvSpPr>
              <p:nvPr/>
            </p:nvSpPr>
            <p:spPr bwMode="gray">
              <a:xfrm>
                <a:off x="1006" y="2427"/>
                <a:ext cx="1086" cy="309"/>
              </a:xfrm>
              <a:prstGeom prst="ellipse">
                <a:avLst/>
              </a:prstGeom>
              <a:gradFill rotWithShape="1">
                <a:gsLst>
                  <a:gs pos="0">
                    <a:srgbClr val="925800"/>
                  </a:gs>
                  <a:gs pos="50000">
                    <a:srgbClr val="FF9900"/>
                  </a:gs>
                  <a:gs pos="100000">
                    <a:srgbClr val="925800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onstantia" pitchFamily="18" charset="0"/>
                </a:endParaRPr>
              </a:p>
            </p:txBody>
          </p:sp>
          <p:sp>
            <p:nvSpPr>
              <p:cNvPr id="161847" name="Oval 9"/>
              <p:cNvSpPr>
                <a:spLocks noChangeArrowheads="1"/>
              </p:cNvSpPr>
              <p:nvPr/>
            </p:nvSpPr>
            <p:spPr bwMode="gray">
              <a:xfrm>
                <a:off x="1003" y="2400"/>
                <a:ext cx="1086" cy="309"/>
              </a:xfrm>
              <a:prstGeom prst="ellipse">
                <a:avLst/>
              </a:prstGeom>
              <a:gradFill rotWithShape="1">
                <a:gsLst>
                  <a:gs pos="0">
                    <a:srgbClr val="FFE2B6"/>
                  </a:gs>
                  <a:gs pos="100000">
                    <a:srgbClr val="FF9900"/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onstantia" pitchFamily="18" charset="0"/>
                </a:endParaRPr>
              </a:p>
            </p:txBody>
          </p:sp>
        </p:grpSp>
        <p:grpSp>
          <p:nvGrpSpPr>
            <p:cNvPr id="161804" name="Group 10"/>
            <p:cNvGrpSpPr>
              <a:grpSpLocks/>
            </p:cNvGrpSpPr>
            <p:nvPr/>
          </p:nvGrpSpPr>
          <p:grpSpPr bwMode="auto">
            <a:xfrm>
              <a:off x="4240" y="1648"/>
              <a:ext cx="1063" cy="328"/>
              <a:chOff x="1003" y="2400"/>
              <a:chExt cx="1089" cy="336"/>
            </a:xfrm>
          </p:grpSpPr>
          <p:sp>
            <p:nvSpPr>
              <p:cNvPr id="161844" name="Oval 11"/>
              <p:cNvSpPr>
                <a:spLocks noChangeArrowheads="1"/>
              </p:cNvSpPr>
              <p:nvPr/>
            </p:nvSpPr>
            <p:spPr bwMode="gray">
              <a:xfrm>
                <a:off x="1006" y="2427"/>
                <a:ext cx="1086" cy="309"/>
              </a:xfrm>
              <a:prstGeom prst="ellipse">
                <a:avLst/>
              </a:prstGeom>
              <a:gradFill rotWithShape="1">
                <a:gsLst>
                  <a:gs pos="0">
                    <a:srgbClr val="3A5800"/>
                  </a:gs>
                  <a:gs pos="50000">
                    <a:srgbClr val="669900"/>
                  </a:gs>
                  <a:gs pos="100000">
                    <a:srgbClr val="3A5800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onstantia" pitchFamily="18" charset="0"/>
                </a:endParaRPr>
              </a:p>
            </p:txBody>
          </p:sp>
          <p:sp>
            <p:nvSpPr>
              <p:cNvPr id="161845" name="Oval 12"/>
              <p:cNvSpPr>
                <a:spLocks noChangeArrowheads="1"/>
              </p:cNvSpPr>
              <p:nvPr/>
            </p:nvSpPr>
            <p:spPr bwMode="gray">
              <a:xfrm>
                <a:off x="1003" y="2400"/>
                <a:ext cx="1086" cy="309"/>
              </a:xfrm>
              <a:prstGeom prst="ellipse">
                <a:avLst/>
              </a:prstGeom>
              <a:gradFill rotWithShape="1">
                <a:gsLst>
                  <a:gs pos="0">
                    <a:srgbClr val="D3E2B6"/>
                  </a:gs>
                  <a:gs pos="100000">
                    <a:srgbClr val="669900"/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>
                  <a:latin typeface="Constantia" pitchFamily="18" charset="0"/>
                </a:endParaRPr>
              </a:p>
            </p:txBody>
          </p:sp>
        </p:grpSp>
        <p:grpSp>
          <p:nvGrpSpPr>
            <p:cNvPr id="161805" name="Group 13"/>
            <p:cNvGrpSpPr>
              <a:grpSpLocks/>
            </p:cNvGrpSpPr>
            <p:nvPr/>
          </p:nvGrpSpPr>
          <p:grpSpPr bwMode="auto">
            <a:xfrm>
              <a:off x="583" y="2960"/>
              <a:ext cx="1063" cy="328"/>
              <a:chOff x="1003" y="2400"/>
              <a:chExt cx="1089" cy="336"/>
            </a:xfrm>
          </p:grpSpPr>
          <p:sp>
            <p:nvSpPr>
              <p:cNvPr id="2353166" name="Oval 14"/>
              <p:cNvSpPr>
                <a:spLocks noChangeArrowheads="1"/>
              </p:cNvSpPr>
              <p:nvPr/>
            </p:nvSpPr>
            <p:spPr bwMode="gray">
              <a:xfrm>
                <a:off x="1006" y="2427"/>
                <a:ext cx="1083" cy="309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57255"/>
                      <a:invGamma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gamma/>
                      <a:shade val="57255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353167" name="Oval 15"/>
              <p:cNvSpPr>
                <a:spLocks noChangeArrowheads="1"/>
              </p:cNvSpPr>
              <p:nvPr/>
            </p:nvSpPr>
            <p:spPr bwMode="gray">
              <a:xfrm>
                <a:off x="1003" y="2400"/>
                <a:ext cx="1084" cy="309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31765"/>
                      <a:invGamma/>
                    </a:schemeClr>
                  </a:gs>
                  <a:gs pos="100000">
                    <a:schemeClr val="accent1"/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161806" name="Group 16"/>
            <p:cNvGrpSpPr>
              <a:grpSpLocks/>
            </p:cNvGrpSpPr>
            <p:nvPr/>
          </p:nvGrpSpPr>
          <p:grpSpPr bwMode="auto">
            <a:xfrm>
              <a:off x="1804" y="2585"/>
              <a:ext cx="1063" cy="328"/>
              <a:chOff x="1003" y="2400"/>
              <a:chExt cx="1089" cy="336"/>
            </a:xfrm>
          </p:grpSpPr>
          <p:sp>
            <p:nvSpPr>
              <p:cNvPr id="2353169" name="Oval 17"/>
              <p:cNvSpPr>
                <a:spLocks noChangeArrowheads="1"/>
              </p:cNvSpPr>
              <p:nvPr/>
            </p:nvSpPr>
            <p:spPr bwMode="gray">
              <a:xfrm>
                <a:off x="1008" y="2424"/>
                <a:ext cx="1084" cy="30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57255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57255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353170" name="Oval 18"/>
              <p:cNvSpPr>
                <a:spLocks noChangeArrowheads="1"/>
              </p:cNvSpPr>
              <p:nvPr/>
            </p:nvSpPr>
            <p:spPr bwMode="gray">
              <a:xfrm>
                <a:off x="1003" y="2400"/>
                <a:ext cx="1084" cy="30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tint val="31765"/>
                      <a:invGamma/>
                    </a:schemeClr>
                  </a:gs>
                  <a:gs pos="100000">
                    <a:schemeClr val="folHlink"/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sp>
          <p:nvSpPr>
            <p:cNvPr id="161807" name="Text Box 9"/>
            <p:cNvSpPr txBox="1">
              <a:spLocks noChangeArrowheads="1"/>
            </p:cNvSpPr>
            <p:nvPr/>
          </p:nvSpPr>
          <p:spPr bwMode="gray">
            <a:xfrm>
              <a:off x="591" y="1266"/>
              <a:ext cx="2577" cy="2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endParaRPr lang="en-US">
                <a:solidFill>
                  <a:srgbClr val="010000"/>
                </a:solidFill>
                <a:latin typeface="Constantia" pitchFamily="18" charset="0"/>
                <a:cs typeface="Arial" charset="0"/>
              </a:endParaRPr>
            </a:p>
          </p:txBody>
        </p:sp>
        <p:sp>
          <p:nvSpPr>
            <p:cNvPr id="161808" name="Rectangle 20"/>
            <p:cNvSpPr>
              <a:spLocks noChangeArrowheads="1"/>
            </p:cNvSpPr>
            <p:nvPr/>
          </p:nvSpPr>
          <p:spPr bwMode="auto">
            <a:xfrm>
              <a:off x="572" y="3374"/>
              <a:ext cx="1030" cy="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1400">
                  <a:solidFill>
                    <a:srgbClr val="000066"/>
                  </a:solidFill>
                  <a:latin typeface="Constantia" pitchFamily="18" charset="0"/>
                  <a:cs typeface="Arial" charset="0"/>
                </a:rPr>
                <a:t>Нормальные значения</a:t>
              </a:r>
              <a:endParaRPr lang="en-US" sz="1400">
                <a:solidFill>
                  <a:srgbClr val="000066"/>
                </a:solidFill>
                <a:latin typeface="Constantia" pitchFamily="18" charset="0"/>
                <a:cs typeface="Arial" charset="0"/>
              </a:endParaRPr>
            </a:p>
          </p:txBody>
        </p:sp>
        <p:sp>
          <p:nvSpPr>
            <p:cNvPr id="161809" name="Rectangle 21"/>
            <p:cNvSpPr>
              <a:spLocks noChangeArrowheads="1"/>
            </p:cNvSpPr>
            <p:nvPr/>
          </p:nvSpPr>
          <p:spPr bwMode="auto">
            <a:xfrm>
              <a:off x="1799" y="3374"/>
              <a:ext cx="1031" cy="2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1400">
                  <a:solidFill>
                    <a:srgbClr val="000066"/>
                  </a:solidFill>
                  <a:latin typeface="Constantia" pitchFamily="18" charset="0"/>
                  <a:cs typeface="Arial" charset="0"/>
                </a:rPr>
                <a:t>Д-дефицит</a:t>
              </a:r>
              <a:endParaRPr lang="en-US" sz="1400">
                <a:solidFill>
                  <a:srgbClr val="000066"/>
                </a:solidFill>
                <a:latin typeface="Constantia" pitchFamily="18" charset="0"/>
                <a:cs typeface="Arial" charset="0"/>
              </a:endParaRPr>
            </a:p>
          </p:txBody>
        </p:sp>
        <p:sp>
          <p:nvSpPr>
            <p:cNvPr id="161810" name="Rectangle 22"/>
            <p:cNvSpPr>
              <a:spLocks noChangeArrowheads="1"/>
            </p:cNvSpPr>
            <p:nvPr/>
          </p:nvSpPr>
          <p:spPr bwMode="auto">
            <a:xfrm>
              <a:off x="3033" y="3374"/>
              <a:ext cx="1031" cy="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1400">
                  <a:solidFill>
                    <a:srgbClr val="000066"/>
                  </a:solidFill>
                  <a:latin typeface="Constantia" pitchFamily="18" charset="0"/>
                  <a:cs typeface="Arial" charset="0"/>
                </a:rPr>
                <a:t>Тяжелый</a:t>
              </a:r>
            </a:p>
            <a:p>
              <a:pPr algn="ctr"/>
              <a:r>
                <a:rPr lang="ru-RU" sz="1400">
                  <a:solidFill>
                    <a:srgbClr val="000066"/>
                  </a:solidFill>
                  <a:latin typeface="Constantia" pitchFamily="18" charset="0"/>
                  <a:cs typeface="Arial" charset="0"/>
                </a:rPr>
                <a:t>Д-дефицит</a:t>
              </a:r>
              <a:endParaRPr lang="en-US" sz="1400">
                <a:solidFill>
                  <a:srgbClr val="000066"/>
                </a:solidFill>
                <a:latin typeface="Constantia" pitchFamily="18" charset="0"/>
                <a:cs typeface="Arial" charset="0"/>
              </a:endParaRPr>
            </a:p>
          </p:txBody>
        </p:sp>
        <p:sp>
          <p:nvSpPr>
            <p:cNvPr id="161811" name="Rectangle 23"/>
            <p:cNvSpPr>
              <a:spLocks noChangeArrowheads="1"/>
            </p:cNvSpPr>
            <p:nvPr/>
          </p:nvSpPr>
          <p:spPr bwMode="auto">
            <a:xfrm>
              <a:off x="4255" y="3374"/>
              <a:ext cx="1029" cy="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1400">
                  <a:solidFill>
                    <a:srgbClr val="000066"/>
                  </a:solidFill>
                  <a:latin typeface="Constantia" pitchFamily="18" charset="0"/>
                </a:rPr>
                <a:t>Умеренный</a:t>
              </a:r>
            </a:p>
            <a:p>
              <a:pPr algn="ctr"/>
              <a:r>
                <a:rPr lang="ru-RU" sz="1400">
                  <a:solidFill>
                    <a:srgbClr val="000066"/>
                  </a:solidFill>
                  <a:latin typeface="Constantia" pitchFamily="18" charset="0"/>
                </a:rPr>
                <a:t>Д-дефицит</a:t>
              </a:r>
              <a:endParaRPr lang="en-US" sz="1400">
                <a:solidFill>
                  <a:srgbClr val="000066"/>
                </a:solidFill>
                <a:latin typeface="Constantia" pitchFamily="18" charset="0"/>
              </a:endParaRPr>
            </a:p>
          </p:txBody>
        </p:sp>
        <p:pic>
          <p:nvPicPr>
            <p:cNvPr id="161812" name="Picture 24" descr="shadow_1_m"/>
            <p:cNvPicPr>
              <a:picLocks noChangeAspect="1" noChangeArrowheads="1"/>
            </p:cNvPicPr>
            <p:nvPr/>
          </p:nvPicPr>
          <p:blipFill>
            <a:blip r:embed="rId2">
              <a:lum bright="12000"/>
            </a:blip>
            <a:srcRect/>
            <a:stretch>
              <a:fillRect/>
            </a:stretch>
          </p:blipFill>
          <p:spPr bwMode="gray">
            <a:xfrm>
              <a:off x="4366" y="1734"/>
              <a:ext cx="750" cy="1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61813" name="Group 25"/>
            <p:cNvGrpSpPr>
              <a:grpSpLocks/>
            </p:cNvGrpSpPr>
            <p:nvPr/>
          </p:nvGrpSpPr>
          <p:grpSpPr bwMode="auto">
            <a:xfrm>
              <a:off x="4353" y="1056"/>
              <a:ext cx="793" cy="767"/>
              <a:chOff x="887" y="2040"/>
              <a:chExt cx="433" cy="422"/>
            </a:xfrm>
          </p:grpSpPr>
          <p:pic>
            <p:nvPicPr>
              <p:cNvPr id="161835" name="Picture 26" descr="circuler_1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353179" name="Oval 27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rgbClr val="99CC00">
                      <a:alpha val="55000"/>
                    </a:srgbClr>
                  </a:gs>
                  <a:gs pos="50000">
                    <a:srgbClr val="99CC00">
                      <a:gamma/>
                      <a:shade val="46275"/>
                      <a:invGamma/>
                      <a:alpha val="89999"/>
                    </a:srgbClr>
                  </a:gs>
                  <a:gs pos="100000">
                    <a:srgbClr val="99CC00">
                      <a:alpha val="55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pic>
            <p:nvPicPr>
              <p:cNvPr id="161839" name="Picture 28" descr="Picture2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61814" name="Rectangle 29"/>
            <p:cNvSpPr>
              <a:spLocks noChangeArrowheads="1"/>
            </p:cNvSpPr>
            <p:nvPr/>
          </p:nvSpPr>
          <p:spPr bwMode="gray">
            <a:xfrm>
              <a:off x="4470" y="1284"/>
              <a:ext cx="618" cy="3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Clr>
                  <a:srgbClr val="FF0066"/>
                </a:buClr>
                <a:buSzPct val="75000"/>
                <a:buFont typeface="Arial" charset="0"/>
                <a:buNone/>
              </a:pPr>
              <a:r>
                <a:rPr lang="ru-RU" sz="2800">
                  <a:solidFill>
                    <a:srgbClr val="FEFFFF"/>
                  </a:solidFill>
                  <a:latin typeface="Constantia" pitchFamily="18" charset="0"/>
                  <a:cs typeface="Arial" charset="0"/>
                </a:rPr>
                <a:t>43%</a:t>
              </a:r>
              <a:endParaRPr lang="en-US" sz="2800">
                <a:solidFill>
                  <a:srgbClr val="FEFFFF"/>
                </a:solidFill>
                <a:latin typeface="Constantia" pitchFamily="18" charset="0"/>
                <a:cs typeface="Arial" charset="0"/>
              </a:endParaRPr>
            </a:p>
          </p:txBody>
        </p:sp>
        <p:pic>
          <p:nvPicPr>
            <p:cNvPr id="161815" name="Picture 30" descr="shadow_1_m"/>
            <p:cNvPicPr>
              <a:picLocks noChangeAspect="1" noChangeArrowheads="1"/>
            </p:cNvPicPr>
            <p:nvPr/>
          </p:nvPicPr>
          <p:blipFill>
            <a:blip r:embed="rId5">
              <a:lum bright="12000"/>
            </a:blip>
            <a:srcRect/>
            <a:stretch>
              <a:fillRect/>
            </a:stretch>
          </p:blipFill>
          <p:spPr bwMode="gray">
            <a:xfrm>
              <a:off x="3165" y="2184"/>
              <a:ext cx="749" cy="1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61816" name="Group 31"/>
            <p:cNvGrpSpPr>
              <a:grpSpLocks/>
            </p:cNvGrpSpPr>
            <p:nvPr/>
          </p:nvGrpSpPr>
          <p:grpSpPr bwMode="auto">
            <a:xfrm>
              <a:off x="3152" y="1506"/>
              <a:ext cx="792" cy="767"/>
              <a:chOff x="887" y="2040"/>
              <a:chExt cx="433" cy="422"/>
            </a:xfrm>
          </p:grpSpPr>
          <p:pic>
            <p:nvPicPr>
              <p:cNvPr id="161830" name="Picture 32" descr="circuler_1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353185" name="Oval 33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rgbClr val="FF9900">
                      <a:alpha val="55000"/>
                    </a:srgbClr>
                  </a:gs>
                  <a:gs pos="50000">
                    <a:srgbClr val="FF9900">
                      <a:gamma/>
                      <a:shade val="46275"/>
                      <a:invGamma/>
                      <a:alpha val="89999"/>
                    </a:srgbClr>
                  </a:gs>
                  <a:gs pos="100000">
                    <a:srgbClr val="FF9900">
                      <a:alpha val="55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pic>
            <p:nvPicPr>
              <p:cNvPr id="161834" name="Picture 34" descr="Picture2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61817" name="Rectangle 35"/>
            <p:cNvSpPr>
              <a:spLocks noChangeArrowheads="1"/>
            </p:cNvSpPr>
            <p:nvPr/>
          </p:nvSpPr>
          <p:spPr bwMode="gray">
            <a:xfrm>
              <a:off x="3268" y="1734"/>
              <a:ext cx="619" cy="3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Clr>
                  <a:srgbClr val="FF0066"/>
                </a:buClr>
                <a:buSzPct val="75000"/>
                <a:buFont typeface="Arial" charset="0"/>
                <a:buNone/>
              </a:pPr>
              <a:r>
                <a:rPr lang="ru-RU" sz="2800">
                  <a:solidFill>
                    <a:srgbClr val="FEFFFF"/>
                  </a:solidFill>
                  <a:latin typeface="Constantia" pitchFamily="18" charset="0"/>
                  <a:cs typeface="Arial" charset="0"/>
                </a:rPr>
                <a:t>22%</a:t>
              </a:r>
              <a:endParaRPr lang="en-US" sz="2800">
                <a:solidFill>
                  <a:srgbClr val="FEFFFF"/>
                </a:solidFill>
                <a:latin typeface="Constantia" pitchFamily="18" charset="0"/>
                <a:cs typeface="Arial" charset="0"/>
              </a:endParaRPr>
            </a:p>
          </p:txBody>
        </p:sp>
        <p:pic>
          <p:nvPicPr>
            <p:cNvPr id="161818" name="Picture 36" descr="shadow_1_m"/>
            <p:cNvPicPr>
              <a:picLocks noChangeAspect="1" noChangeArrowheads="1"/>
            </p:cNvPicPr>
            <p:nvPr/>
          </p:nvPicPr>
          <p:blipFill>
            <a:blip r:embed="rId2">
              <a:lum bright="12000"/>
            </a:blip>
            <a:srcRect/>
            <a:stretch>
              <a:fillRect/>
            </a:stretch>
          </p:blipFill>
          <p:spPr bwMode="gray">
            <a:xfrm>
              <a:off x="1956" y="2668"/>
              <a:ext cx="750" cy="1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61819" name="Group 37"/>
            <p:cNvGrpSpPr>
              <a:grpSpLocks/>
            </p:cNvGrpSpPr>
            <p:nvPr/>
          </p:nvGrpSpPr>
          <p:grpSpPr bwMode="auto">
            <a:xfrm>
              <a:off x="1944" y="1990"/>
              <a:ext cx="792" cy="767"/>
              <a:chOff x="887" y="2040"/>
              <a:chExt cx="433" cy="422"/>
            </a:xfrm>
          </p:grpSpPr>
          <p:pic>
            <p:nvPicPr>
              <p:cNvPr id="161827" name="Picture 38" descr="circuler_1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353191" name="Oval 39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alpha val="55000"/>
                    </a:schemeClr>
                  </a:gs>
                  <a:gs pos="50000">
                    <a:schemeClr val="folHlink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folHlink">
                      <a:alpha val="5500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pic>
            <p:nvPicPr>
              <p:cNvPr id="161829" name="Picture 40" descr="Picture2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61820" name="Rectangle 41"/>
            <p:cNvSpPr>
              <a:spLocks noChangeArrowheads="1"/>
            </p:cNvSpPr>
            <p:nvPr/>
          </p:nvSpPr>
          <p:spPr bwMode="gray">
            <a:xfrm>
              <a:off x="2060" y="2218"/>
              <a:ext cx="619" cy="3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Clr>
                  <a:srgbClr val="FF0066"/>
                </a:buClr>
                <a:buSzPct val="75000"/>
                <a:buFont typeface="Arial" charset="0"/>
                <a:buNone/>
              </a:pPr>
              <a:r>
                <a:rPr lang="ru-RU" sz="2800">
                  <a:solidFill>
                    <a:srgbClr val="FEFFFF"/>
                  </a:solidFill>
                  <a:latin typeface="Constantia" pitchFamily="18" charset="0"/>
                  <a:cs typeface="Arial" charset="0"/>
                </a:rPr>
                <a:t>19%</a:t>
              </a:r>
              <a:endParaRPr lang="en-US" sz="2800">
                <a:solidFill>
                  <a:srgbClr val="FEFFFF"/>
                </a:solidFill>
                <a:latin typeface="Constantia" pitchFamily="18" charset="0"/>
                <a:cs typeface="Arial" charset="0"/>
              </a:endParaRPr>
            </a:p>
          </p:txBody>
        </p:sp>
        <p:pic>
          <p:nvPicPr>
            <p:cNvPr id="161821" name="Picture 42" descr="shadow_1_m"/>
            <p:cNvPicPr>
              <a:picLocks noChangeAspect="1" noChangeArrowheads="1"/>
            </p:cNvPicPr>
            <p:nvPr/>
          </p:nvPicPr>
          <p:blipFill>
            <a:blip r:embed="rId5">
              <a:lum bright="12000"/>
            </a:blip>
            <a:srcRect/>
            <a:stretch>
              <a:fillRect/>
            </a:stretch>
          </p:blipFill>
          <p:spPr bwMode="gray">
            <a:xfrm>
              <a:off x="722" y="3036"/>
              <a:ext cx="749" cy="1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61822" name="Group 43"/>
            <p:cNvGrpSpPr>
              <a:grpSpLocks/>
            </p:cNvGrpSpPr>
            <p:nvPr/>
          </p:nvGrpSpPr>
          <p:grpSpPr bwMode="auto">
            <a:xfrm>
              <a:off x="709" y="2358"/>
              <a:ext cx="793" cy="767"/>
              <a:chOff x="887" y="2040"/>
              <a:chExt cx="433" cy="422"/>
            </a:xfrm>
          </p:grpSpPr>
          <p:pic>
            <p:nvPicPr>
              <p:cNvPr id="161824" name="Picture 44" descr="circuler_1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353197" name="Oval 45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55000"/>
                    </a:schemeClr>
                  </a:gs>
                  <a:gs pos="50000">
                    <a:schemeClr val="accent1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accent1">
                      <a:alpha val="5500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pic>
            <p:nvPicPr>
              <p:cNvPr id="161826" name="Picture 46" descr="Picture2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61823" name="Rectangle 47"/>
            <p:cNvSpPr>
              <a:spLocks noChangeArrowheads="1"/>
            </p:cNvSpPr>
            <p:nvPr/>
          </p:nvSpPr>
          <p:spPr bwMode="gray">
            <a:xfrm>
              <a:off x="825" y="2586"/>
              <a:ext cx="481" cy="3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buClr>
                  <a:srgbClr val="FF0066"/>
                </a:buClr>
                <a:buSzPct val="75000"/>
                <a:buFont typeface="Arial" charset="0"/>
                <a:buNone/>
              </a:pPr>
              <a:r>
                <a:rPr lang="ru-RU" sz="2800">
                  <a:solidFill>
                    <a:srgbClr val="FEFFFF"/>
                  </a:solidFill>
                  <a:latin typeface="Constantia" pitchFamily="18" charset="0"/>
                  <a:cs typeface="Arial" charset="0"/>
                </a:rPr>
                <a:t>3%</a:t>
              </a:r>
              <a:endParaRPr lang="en-US" sz="2800">
                <a:solidFill>
                  <a:srgbClr val="FEFFFF"/>
                </a:solidFill>
                <a:latin typeface="Constantia" pitchFamily="18" charset="0"/>
                <a:cs typeface="Arial" charset="0"/>
              </a:endParaRPr>
            </a:p>
          </p:txBody>
        </p:sp>
      </p:grpSp>
      <p:sp>
        <p:nvSpPr>
          <p:cNvPr id="161796" name="Rectangle 49"/>
          <p:cNvSpPr>
            <a:spLocks noChangeArrowheads="1"/>
          </p:cNvSpPr>
          <p:nvPr/>
        </p:nvSpPr>
        <p:spPr bwMode="auto">
          <a:xfrm>
            <a:off x="285750" y="6072188"/>
            <a:ext cx="482441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spcBef>
                <a:spcPct val="20000"/>
              </a:spcBef>
            </a:pPr>
            <a:r>
              <a:rPr lang="ru-RU" sz="1000" i="1">
                <a:solidFill>
                  <a:schemeClr val="tx2"/>
                </a:solidFill>
                <a:latin typeface="Tahoma" pitchFamily="34" charset="0"/>
              </a:rPr>
              <a:t>Торопцова Н.В. Профилактика постменопаузального остеопороза - роль препаратов кальция и витамина Д. С</a:t>
            </a:r>
            <a:r>
              <a:rPr lang="en-US" sz="1000" i="1">
                <a:solidFill>
                  <a:schemeClr val="tx2"/>
                </a:solidFill>
                <a:latin typeface="Tahoma" pitchFamily="34" charset="0"/>
              </a:rPr>
              <a:t>onsilium medicum </a:t>
            </a:r>
            <a:r>
              <a:rPr lang="ru-RU" sz="1000" i="1">
                <a:solidFill>
                  <a:schemeClr val="tx2"/>
                </a:solidFill>
                <a:latin typeface="Tahoma" pitchFamily="34" charset="0"/>
              </a:rPr>
              <a:t>№</a:t>
            </a:r>
            <a:r>
              <a:rPr lang="en-US" sz="1000" i="1">
                <a:solidFill>
                  <a:schemeClr val="tx2"/>
                </a:solidFill>
                <a:latin typeface="Tahoma" pitchFamily="34" charset="0"/>
              </a:rPr>
              <a:t>9</a:t>
            </a:r>
            <a:r>
              <a:rPr lang="ru-RU" sz="1000" i="1">
                <a:solidFill>
                  <a:schemeClr val="tx2"/>
                </a:solidFill>
                <a:latin typeface="Tahoma" pitchFamily="34" charset="0"/>
              </a:rPr>
              <a:t>, 2005</a:t>
            </a:r>
          </a:p>
        </p:txBody>
      </p:sp>
      <p:sp>
        <p:nvSpPr>
          <p:cNvPr id="2353202" name="Text Box 50"/>
          <p:cNvSpPr txBox="1">
            <a:spLocks noChangeArrowheads="1"/>
          </p:cNvSpPr>
          <p:nvPr/>
        </p:nvSpPr>
        <p:spPr bwMode="auto">
          <a:xfrm>
            <a:off x="1627188" y="5454650"/>
            <a:ext cx="30781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fontAlgn="auto">
              <a:defRPr/>
            </a:pPr>
            <a:r>
              <a:rPr lang="ru-RU" i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Женщины в </a:t>
            </a:r>
            <a:r>
              <a:rPr lang="ru-RU" i="1" dirty="0" err="1">
                <a:solidFill>
                  <a:schemeClr val="accent1">
                    <a:lumMod val="75000"/>
                  </a:schemeClr>
                </a:solidFill>
                <a:latin typeface="+mn-lt"/>
              </a:rPr>
              <a:t>постменопаузе</a:t>
            </a:r>
            <a:endParaRPr lang="ru-RU" i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353203" name="Text Box 51"/>
          <p:cNvSpPr txBox="1">
            <a:spLocks noChangeArrowheads="1"/>
          </p:cNvSpPr>
          <p:nvPr/>
        </p:nvSpPr>
        <p:spPr bwMode="auto">
          <a:xfrm>
            <a:off x="5807075" y="5468938"/>
            <a:ext cx="1803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fontAlgn="auto">
              <a:defRPr/>
            </a:pPr>
            <a:r>
              <a:rPr lang="ru-RU" i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Пожилые люди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533400"/>
            <a:ext cx="9296400" cy="4525963"/>
          </a:xfrm>
          <a:noFill/>
        </p:spPr>
        <p:txBody>
          <a:bodyPr/>
          <a:lstStyle/>
          <a:p>
            <a:pPr>
              <a:buSzPct val="80000"/>
              <a:buFontTx/>
              <a:buChar char="•"/>
            </a:pPr>
            <a:r>
              <a:rPr lang="ru-RU" altLang="ru-RU" sz="3300" dirty="0" smtClean="0">
                <a:effectLst/>
                <a:latin typeface="Arial" pitchFamily="34" charset="0"/>
              </a:rPr>
              <a:t>основной источник </a:t>
            </a:r>
            <a:r>
              <a:rPr lang="ru-RU" altLang="ru-RU" sz="3600" b="1" dirty="0" smtClean="0">
                <a:solidFill>
                  <a:schemeClr val="hlink"/>
                </a:solidFill>
                <a:effectLst/>
                <a:latin typeface="Arial" pitchFamily="34" charset="0"/>
              </a:rPr>
              <a:t>витамина </a:t>
            </a:r>
            <a:r>
              <a:rPr lang="en-US" altLang="ru-RU" sz="3600" b="1" dirty="0" smtClean="0">
                <a:solidFill>
                  <a:schemeClr val="hlink"/>
                </a:solidFill>
                <a:effectLst/>
                <a:latin typeface="Arial" pitchFamily="34" charset="0"/>
              </a:rPr>
              <a:t>D</a:t>
            </a:r>
            <a:r>
              <a:rPr lang="ru-RU" altLang="ru-RU" sz="3300" dirty="0" smtClean="0">
                <a:effectLst/>
                <a:latin typeface="Arial" pitchFamily="34" charset="0"/>
              </a:rPr>
              <a:t> – солнечные лучи (особенно между 10:00 и 15:00 часами дня)</a:t>
            </a:r>
          </a:p>
          <a:p>
            <a:pPr>
              <a:buSzPct val="80000"/>
              <a:buFontTx/>
              <a:buChar char="•"/>
            </a:pPr>
            <a:r>
              <a:rPr lang="ru-RU" altLang="ru-RU" sz="3300" dirty="0" smtClean="0">
                <a:effectLst/>
                <a:latin typeface="Arial" pitchFamily="34" charset="0"/>
              </a:rPr>
              <a:t>«солнечный» витамин </a:t>
            </a:r>
            <a:r>
              <a:rPr lang="en-US" altLang="ru-RU" sz="3300" dirty="0" smtClean="0">
                <a:effectLst/>
                <a:latin typeface="Arial" pitchFamily="34" charset="0"/>
              </a:rPr>
              <a:t>D</a:t>
            </a:r>
            <a:r>
              <a:rPr lang="ru-RU" altLang="ru-RU" sz="3300" dirty="0" smtClean="0">
                <a:effectLst/>
                <a:latin typeface="Arial" pitchFamily="34" charset="0"/>
              </a:rPr>
              <a:t> циркулирует в кровотоке в 2 раза дольше, чем «пищевой»</a:t>
            </a:r>
          </a:p>
        </p:txBody>
      </p:sp>
      <p:pic>
        <p:nvPicPr>
          <p:cNvPr id="32771" name="Picture 6" descr="1648105-79b45726e589473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3810000"/>
            <a:ext cx="46482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52400" y="304800"/>
            <a:ext cx="8677275" cy="828675"/>
          </a:xfrm>
          <a:ln>
            <a:solidFill>
              <a:schemeClr val="tx1"/>
            </a:solidFill>
          </a:ln>
        </p:spPr>
        <p:txBody>
          <a:bodyPr/>
          <a:lstStyle/>
          <a:p>
            <a:pPr>
              <a:defRPr/>
            </a:pPr>
            <a:r>
              <a:rPr lang="ru-RU" sz="5400" smtClean="0">
                <a:solidFill>
                  <a:schemeClr val="hlink"/>
                </a:solidFill>
                <a:effectLst/>
              </a:rPr>
              <a:t>Витамин </a:t>
            </a:r>
            <a:r>
              <a:rPr lang="en-US" sz="5400" smtClean="0">
                <a:solidFill>
                  <a:schemeClr val="hlink"/>
                </a:solidFill>
                <a:cs typeface="Times New Roman" pitchFamily="18" charset="0"/>
              </a:rPr>
              <a:t>D</a:t>
            </a:r>
            <a:endParaRPr lang="ru-RU" sz="5400" smtClean="0">
              <a:solidFill>
                <a:schemeClr val="hlink"/>
              </a:solidFill>
              <a:cs typeface="Times New Roman" pitchFamily="18" charset="0"/>
            </a:endParaRPr>
          </a:p>
        </p:txBody>
      </p:sp>
      <p:graphicFrame>
        <p:nvGraphicFramePr>
          <p:cNvPr id="74806" name="Group 54"/>
          <p:cNvGraphicFramePr>
            <a:graphicFrameLocks noGrp="1"/>
          </p:cNvGraphicFramePr>
          <p:nvPr>
            <p:ph type="body" idx="1"/>
          </p:nvPr>
        </p:nvGraphicFramePr>
        <p:xfrm>
          <a:off x="141288" y="1563688"/>
          <a:ext cx="5734050" cy="5113482"/>
        </p:xfrm>
        <a:graphic>
          <a:graphicData uri="http://schemas.openxmlformats.org/drawingml/2006/table">
            <a:tbl>
              <a:tblPr/>
              <a:tblGrid>
                <a:gridCol w="3516312"/>
                <a:gridCol w="762000"/>
                <a:gridCol w="1455738"/>
              </a:tblGrid>
              <a:tr h="822911">
                <a:tc>
                  <a:txBody>
                    <a:bodyPr/>
                    <a:lstStyle/>
                    <a:p>
                      <a:pPr marL="0" marR="0" lvl="0" indent="0" algn="ctr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Продукт питания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4" marR="91424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Вит D,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   </a:t>
                      </a:r>
                    </a:p>
                    <a:p>
                      <a:pPr marL="0" marR="0" lvl="0" indent="0" algn="ctr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МЕ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4" marR="91424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800 МЕ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4" marR="91424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34957">
                <a:tc>
                  <a:txBody>
                    <a:bodyPr/>
                    <a:lstStyle/>
                    <a:p>
                      <a:pPr marL="0" marR="0" lvl="0" indent="0" algn="l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Цельное молоко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(стакан 200 мл)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4" marR="91424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98</a:t>
                      </a:r>
                    </a:p>
                  </a:txBody>
                  <a:tcPr marL="91424" marR="91424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8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стаканов</a:t>
                      </a:r>
                    </a:p>
                  </a:txBody>
                  <a:tcPr marL="91424" marR="91424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79081">
                <a:tc>
                  <a:txBody>
                    <a:bodyPr/>
                    <a:lstStyle/>
                    <a:p>
                      <a:pPr marL="0" marR="0" lvl="0" indent="0" algn="l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Масло сливочное (20 г)</a:t>
                      </a:r>
                    </a:p>
                  </a:txBody>
                  <a:tcPr marL="91424" marR="91424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10</a:t>
                      </a:r>
                    </a:p>
                  </a:txBody>
                  <a:tcPr marL="91424" marR="91424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1600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грамм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0" marR="0" lvl="0" indent="0" algn="ctr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4" marR="91424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79081">
                <a:tc>
                  <a:txBody>
                    <a:bodyPr/>
                    <a:lstStyle/>
                    <a:p>
                      <a:pPr marL="0" marR="0" lvl="0" indent="0" algn="l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Лосось (приготовленный) (120 г)</a:t>
                      </a:r>
                    </a:p>
                  </a:txBody>
                  <a:tcPr marL="91424" marR="91424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360</a:t>
                      </a:r>
                    </a:p>
                  </a:txBody>
                  <a:tcPr marL="91424" marR="91424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267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грамм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0" marR="0" lvl="0" indent="0" algn="ctr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4" marR="91424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80985">
                <a:tc>
                  <a:txBody>
                    <a:bodyPr/>
                    <a:lstStyle/>
                    <a:p>
                      <a:pPr marL="0" marR="0" lvl="0" indent="0" algn="l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Сардины в масле (120 г)</a:t>
                      </a:r>
                    </a:p>
                  </a:txBody>
                  <a:tcPr marL="91424" marR="91424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270</a:t>
                      </a:r>
                    </a:p>
                  </a:txBody>
                  <a:tcPr marL="91424" marR="91424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356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грамм</a:t>
                      </a:r>
                    </a:p>
                  </a:txBody>
                  <a:tcPr marL="91424" marR="91424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79081">
                <a:tc>
                  <a:txBody>
                    <a:bodyPr/>
                    <a:lstStyle/>
                    <a:p>
                      <a:pPr marL="0" marR="0" lvl="0" indent="0" algn="l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Атлантическая сельдь (120 г)</a:t>
                      </a:r>
                    </a:p>
                  </a:txBody>
                  <a:tcPr marL="91424" marR="91424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680</a:t>
                      </a:r>
                    </a:p>
                  </a:txBody>
                  <a:tcPr marL="91424" marR="91424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141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грамм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0" marR="0" lvl="0" indent="0" algn="ctr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4" marR="91424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79081">
                <a:tc>
                  <a:txBody>
                    <a:bodyPr/>
                    <a:lstStyle/>
                    <a:p>
                      <a:pPr marL="0" marR="0" lvl="0" indent="0" algn="l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Масло печени трески (1 стол. л)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*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4" marR="91424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1360</a:t>
                      </a:r>
                    </a:p>
                  </a:txBody>
                  <a:tcPr marL="91424" marR="91424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7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грамм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0" marR="0" lvl="0" indent="0" algn="ctr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4" marR="91424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79081">
                <a:tc>
                  <a:txBody>
                    <a:bodyPr/>
                    <a:lstStyle/>
                    <a:p>
                      <a:pPr marL="0" marR="0" lvl="0" indent="0" algn="l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Тушеная говяжья печень (120 г)</a:t>
                      </a:r>
                    </a:p>
                  </a:txBody>
                  <a:tcPr marL="91424" marR="91424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20</a:t>
                      </a:r>
                    </a:p>
                  </a:txBody>
                  <a:tcPr marL="91424" marR="91424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4800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грамм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0" marR="0" lvl="0" indent="0" algn="ctr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4" marR="91424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79081">
                <a:tc>
                  <a:txBody>
                    <a:bodyPr/>
                    <a:lstStyle/>
                    <a:p>
                      <a:pPr marL="0" marR="0" lvl="0" indent="0" algn="l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Яйцо (желток)</a:t>
                      </a:r>
                    </a:p>
                  </a:txBody>
                  <a:tcPr marL="91424" marR="91424"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25</a:t>
                      </a:r>
                    </a:p>
                  </a:txBody>
                  <a:tcPr marL="91424" marR="91424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32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штук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0" marR="0" lvl="0" indent="0" algn="ctr" defTabSz="10429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4" marR="91424"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3838" name="AutoShape 46" descr="717d2752fff7"/>
          <p:cNvSpPr>
            <a:spLocks noChangeAspect="1" noChangeArrowheads="1"/>
          </p:cNvSpPr>
          <p:nvPr/>
        </p:nvSpPr>
        <p:spPr bwMode="auto">
          <a:xfrm>
            <a:off x="4441825" y="3289300"/>
            <a:ext cx="2603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 altLang="ru-RU"/>
          </a:p>
        </p:txBody>
      </p:sp>
      <p:pic>
        <p:nvPicPr>
          <p:cNvPr id="33839" name="Picture 47" descr="717d2752fff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5513" y="1563688"/>
            <a:ext cx="3138487" cy="463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Уровень витамина </a:t>
            </a:r>
            <a:r>
              <a:rPr lang="en-US" dirty="0" smtClean="0"/>
              <a:t>D </a:t>
            </a:r>
            <a:r>
              <a:rPr lang="ru-RU" dirty="0" smtClean="0"/>
              <a:t>и его влияние на здоровье костной ткани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06072623"/>
              </p:ext>
            </p:extLst>
          </p:nvPr>
        </p:nvGraphicFramePr>
        <p:xfrm>
          <a:off x="428596" y="1643050"/>
          <a:ext cx="8229600" cy="52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3074"/>
                <a:gridCol w="1785950"/>
                <a:gridCol w="1928826"/>
                <a:gridCol w="287175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термин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Уровень 25(ОН)</a:t>
                      </a:r>
                      <a:r>
                        <a:rPr lang="en-US" dirty="0" smtClean="0"/>
                        <a:t>D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Уровень 25(ОН)</a:t>
                      </a:r>
                      <a:r>
                        <a:rPr lang="en-US" dirty="0" smtClean="0"/>
                        <a:t>D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Влияние на кость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Выраженный</a:t>
                      </a:r>
                      <a:r>
                        <a:rPr lang="ru-RU" baseline="0" dirty="0" smtClean="0"/>
                        <a:t> д</a:t>
                      </a:r>
                      <a:r>
                        <a:rPr lang="ru-RU" dirty="0" smtClean="0"/>
                        <a:t>ефицит  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Менее 10нг</a:t>
                      </a:r>
                      <a:r>
                        <a:rPr lang="en-US" dirty="0" smtClean="0"/>
                        <a:t>/</a:t>
                      </a:r>
                      <a:r>
                        <a:rPr lang="ru-RU" dirty="0" smtClean="0"/>
                        <a:t>мл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Менее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25 </a:t>
                      </a:r>
                      <a:r>
                        <a:rPr lang="ru-RU" dirty="0" err="1" smtClean="0"/>
                        <a:t>нмоль</a:t>
                      </a:r>
                      <a:r>
                        <a:rPr lang="ru-RU" dirty="0" smtClean="0"/>
                        <a:t>/л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Дефект минерализации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Дефицит</a:t>
                      </a:r>
                      <a:r>
                        <a:rPr lang="ru-RU" baseline="0" dirty="0" smtClean="0"/>
                        <a:t> 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Менее 20нг</a:t>
                      </a:r>
                      <a:r>
                        <a:rPr lang="en-US" dirty="0" smtClean="0"/>
                        <a:t>/</a:t>
                      </a:r>
                      <a:r>
                        <a:rPr lang="ru-RU" dirty="0" smtClean="0"/>
                        <a:t>мл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Менее 50нмоль/л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Повышенный костный обмен и/или ПТГ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Достаточность  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20-30нг</a:t>
                      </a:r>
                      <a:r>
                        <a:rPr lang="en-US" dirty="0" smtClean="0"/>
                        <a:t>/</a:t>
                      </a:r>
                      <a:r>
                        <a:rPr lang="ru-RU" dirty="0" smtClean="0"/>
                        <a:t>мл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50-75 </a:t>
                      </a:r>
                      <a:r>
                        <a:rPr lang="ru-RU" dirty="0" err="1" smtClean="0"/>
                        <a:t>нмоль</a:t>
                      </a:r>
                      <a:r>
                        <a:rPr lang="ru-RU" dirty="0" smtClean="0"/>
                        <a:t>/л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Нейтральный эффект (нормализация костного обмена и ПТГ), желаемый эффект</a:t>
                      </a:r>
                      <a:r>
                        <a:rPr lang="ru-RU" baseline="0" dirty="0" smtClean="0"/>
                        <a:t> на переломы, падения и смертность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Оптимальный уровень 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30-100нг</a:t>
                      </a:r>
                      <a:r>
                        <a:rPr lang="en-US" dirty="0" smtClean="0"/>
                        <a:t>/</a:t>
                      </a:r>
                      <a:r>
                        <a:rPr lang="ru-RU" dirty="0" smtClean="0"/>
                        <a:t>мл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75-250нмоль</a:t>
                      </a:r>
                      <a:r>
                        <a:rPr lang="en-US" dirty="0" smtClean="0"/>
                        <a:t>/</a:t>
                      </a:r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Токсический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baseline="0" dirty="0" err="1" smtClean="0"/>
                        <a:t>уровеннь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Более 150нг</a:t>
                      </a:r>
                      <a:r>
                        <a:rPr lang="en-US" dirty="0" smtClean="0"/>
                        <a:t>/</a:t>
                      </a:r>
                      <a:r>
                        <a:rPr lang="ru-RU" dirty="0" smtClean="0"/>
                        <a:t>мл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Более</a:t>
                      </a:r>
                      <a:r>
                        <a:rPr lang="ru-RU" baseline="0" dirty="0" smtClean="0"/>
                        <a:t> 375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нмоль</a:t>
                      </a:r>
                      <a:r>
                        <a:rPr lang="ru-RU" dirty="0" smtClean="0"/>
                        <a:t>/л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Выше этого порогового возможны побочные эффекты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83568" y="6381328"/>
            <a:ext cx="13952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РАОП</a:t>
            </a:r>
            <a:r>
              <a:rPr lang="en-US" dirty="0" smtClean="0">
                <a:solidFill>
                  <a:prstClr val="black"/>
                </a:solidFill>
              </a:rPr>
              <a:t> 201</a:t>
            </a:r>
            <a:r>
              <a:rPr lang="ru-RU" dirty="0" smtClean="0">
                <a:solidFill>
                  <a:prstClr val="black"/>
                </a:solidFill>
              </a:rPr>
              <a:t>5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0272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132856"/>
            <a:ext cx="8640960" cy="636680"/>
          </a:xfrm>
        </p:spPr>
        <p:txBody>
          <a:bodyPr>
            <a:normAutofit fontScale="90000"/>
          </a:bodyPr>
          <a:lstStyle/>
          <a:p>
            <a:r>
              <a:rPr lang="ru-RU" dirty="0"/>
              <a:t>Мышечная слабость, обусловленная дефицитом витамина D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132856"/>
            <a:ext cx="8229600" cy="4389120"/>
          </a:xfrm>
        </p:spPr>
        <p:txBody>
          <a:bodyPr/>
          <a:lstStyle/>
          <a:p>
            <a:r>
              <a:rPr lang="ru-RU" dirty="0"/>
              <a:t>Проксимальные мышцы нижних конечностей</a:t>
            </a:r>
          </a:p>
          <a:p>
            <a:r>
              <a:rPr lang="ru-RU" dirty="0"/>
              <a:t>Тяжесть, боли в ногах, утомляемость</a:t>
            </a:r>
          </a:p>
          <a:p>
            <a:r>
              <a:rPr lang="ru-RU" dirty="0"/>
              <a:t>Затруднения при подъеме по лестнице и со стула</a:t>
            </a:r>
          </a:p>
          <a:p>
            <a:r>
              <a:rPr lang="ru-RU" dirty="0"/>
              <a:t>Затруднения в самообслуживании </a:t>
            </a:r>
          </a:p>
          <a:p>
            <a:r>
              <a:rPr lang="ru-RU" dirty="0"/>
              <a:t>Уменьшение проходимого расстояния и скорости ходьбы</a:t>
            </a:r>
          </a:p>
          <a:p>
            <a:r>
              <a:rPr lang="ru-RU" dirty="0"/>
              <a:t>Повышение риска падений и переломов</a:t>
            </a:r>
          </a:p>
          <a:p>
            <a:r>
              <a:rPr lang="ru-RU" dirty="0"/>
              <a:t>Устраняется при нормализации питания, приеме витамина D, инсоляции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7497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Рекомендации     по дополнительному приему          вит Д    (1) 2015 год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Возраст 19-65 лет</a:t>
            </a:r>
            <a:r>
              <a:rPr lang="ru-RU" dirty="0" smtClean="0"/>
              <a:t>. Для обеспечения здоровья костной и мышечной ткани рекомендуется профилактический прием препаратов вит Д( </a:t>
            </a:r>
            <a:r>
              <a:rPr lang="ru-RU" dirty="0" err="1" smtClean="0"/>
              <a:t>колекальциферола</a:t>
            </a:r>
            <a:r>
              <a:rPr lang="ru-RU" dirty="0" smtClean="0"/>
              <a:t>) с октября по апрель</a:t>
            </a:r>
            <a:r>
              <a:rPr lang="ru-RU" dirty="0" smtClean="0">
                <a:solidFill>
                  <a:srgbClr val="C00000"/>
                </a:solidFill>
              </a:rPr>
              <a:t>. Доза вит Д 19-50 лет 600 МЕ</a:t>
            </a:r>
            <a:r>
              <a:rPr lang="en-US" dirty="0" smtClean="0">
                <a:solidFill>
                  <a:srgbClr val="C00000"/>
                </a:solidFill>
              </a:rPr>
              <a:t>/</a:t>
            </a:r>
            <a:r>
              <a:rPr lang="ru-RU" dirty="0" err="1" smtClean="0">
                <a:solidFill>
                  <a:srgbClr val="C00000"/>
                </a:solidFill>
              </a:rPr>
              <a:t>сут</a:t>
            </a:r>
            <a:r>
              <a:rPr lang="ru-RU" dirty="0" smtClean="0">
                <a:solidFill>
                  <a:srgbClr val="C00000"/>
                </a:solidFill>
              </a:rPr>
              <a:t> , старше 50 лет 800-1000 МЕ</a:t>
            </a:r>
            <a:r>
              <a:rPr lang="en-US" dirty="0" smtClean="0">
                <a:solidFill>
                  <a:srgbClr val="C00000"/>
                </a:solidFill>
              </a:rPr>
              <a:t>/</a:t>
            </a:r>
            <a:r>
              <a:rPr lang="ru-RU" dirty="0" err="1" smtClean="0">
                <a:solidFill>
                  <a:srgbClr val="C00000"/>
                </a:solidFill>
              </a:rPr>
              <a:t>сут</a:t>
            </a:r>
            <a:endParaRPr lang="ru-RU" dirty="0" smtClean="0">
              <a:solidFill>
                <a:srgbClr val="C00000"/>
              </a:solidFill>
            </a:endParaRPr>
          </a:p>
          <a:p>
            <a:r>
              <a:rPr lang="ru-RU" dirty="0" smtClean="0">
                <a:solidFill>
                  <a:srgbClr val="C00000"/>
                </a:solidFill>
              </a:rPr>
              <a:t>Большие дозы вит Д 19-50 лет 800МЕ</a:t>
            </a:r>
            <a:r>
              <a:rPr lang="en-US" dirty="0" smtClean="0">
                <a:solidFill>
                  <a:srgbClr val="C00000"/>
                </a:solidFill>
              </a:rPr>
              <a:t>/</a:t>
            </a:r>
            <a:r>
              <a:rPr lang="ru-RU" dirty="0" err="1" smtClean="0">
                <a:solidFill>
                  <a:srgbClr val="C00000"/>
                </a:solidFill>
              </a:rPr>
              <a:t>сут</a:t>
            </a:r>
            <a:r>
              <a:rPr lang="ru-RU" dirty="0" smtClean="0">
                <a:solidFill>
                  <a:srgbClr val="C00000"/>
                </a:solidFill>
              </a:rPr>
              <a:t> , 50-65 лет 1000МЕ</a:t>
            </a:r>
            <a:r>
              <a:rPr lang="en-US" dirty="0" smtClean="0">
                <a:solidFill>
                  <a:srgbClr val="C00000"/>
                </a:solidFill>
              </a:rPr>
              <a:t>/</a:t>
            </a:r>
            <a:r>
              <a:rPr lang="ru-RU" dirty="0" err="1" smtClean="0">
                <a:solidFill>
                  <a:srgbClr val="C00000"/>
                </a:solidFill>
              </a:rPr>
              <a:t>сут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smtClean="0"/>
              <a:t>требуется людям с большой массой тела, с темной кожей, не выходящим из дома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Рекомендации по дополнительному приему          вит Д (2) 2015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Лицам старше 65 лет </a:t>
            </a:r>
            <a:r>
              <a:rPr lang="ru-RU" dirty="0" smtClean="0"/>
              <a:t>для профилактики </a:t>
            </a:r>
            <a:r>
              <a:rPr lang="ru-RU" dirty="0" err="1" smtClean="0"/>
              <a:t>витД-дефицита</a:t>
            </a:r>
            <a:r>
              <a:rPr lang="ru-RU" dirty="0" smtClean="0"/>
              <a:t> рекомендуется </a:t>
            </a:r>
            <a:r>
              <a:rPr lang="ru-RU" dirty="0" smtClean="0">
                <a:solidFill>
                  <a:srgbClr val="C00000"/>
                </a:solidFill>
              </a:rPr>
              <a:t>круглогодичный прием витамина Д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У лиц с ожирением </a:t>
            </a:r>
            <a:r>
              <a:rPr lang="ru-RU" dirty="0" smtClean="0"/>
              <a:t>доза </a:t>
            </a:r>
            <a:r>
              <a:rPr lang="ru-RU" dirty="0" err="1" smtClean="0"/>
              <a:t>витД</a:t>
            </a:r>
            <a:r>
              <a:rPr lang="ru-RU" dirty="0" smtClean="0"/>
              <a:t> увеличивается в 2-3 раза . Ожирение представляет собой фактор риска дефицита </a:t>
            </a:r>
            <a:r>
              <a:rPr lang="ru-RU" dirty="0" err="1" smtClean="0"/>
              <a:t>витД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Рекомендации по витамину 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785926"/>
            <a:ext cx="8372476" cy="578645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Дефицит </a:t>
            </a:r>
            <a:r>
              <a:rPr lang="ru-RU" dirty="0" err="1" smtClean="0">
                <a:solidFill>
                  <a:srgbClr val="C00000"/>
                </a:solidFill>
              </a:rPr>
              <a:t>витД</a:t>
            </a:r>
            <a:r>
              <a:rPr lang="ru-RU" dirty="0" smtClean="0">
                <a:solidFill>
                  <a:srgbClr val="C00000"/>
                </a:solidFill>
              </a:rPr>
              <a:t> ( ниже 20нг</a:t>
            </a:r>
            <a:r>
              <a:rPr lang="en-US" dirty="0" smtClean="0">
                <a:solidFill>
                  <a:srgbClr val="C00000"/>
                </a:solidFill>
              </a:rPr>
              <a:t>/</a:t>
            </a:r>
            <a:r>
              <a:rPr lang="ru-RU" dirty="0" smtClean="0">
                <a:solidFill>
                  <a:srgbClr val="C00000"/>
                </a:solidFill>
              </a:rPr>
              <a:t>мл)</a:t>
            </a:r>
          </a:p>
          <a:p>
            <a:r>
              <a:rPr lang="ru-RU" dirty="0" err="1" smtClean="0"/>
              <a:t>Вигантол</a:t>
            </a:r>
            <a:r>
              <a:rPr lang="ru-RU" dirty="0" smtClean="0"/>
              <a:t> ( </a:t>
            </a:r>
            <a:r>
              <a:rPr lang="ru-RU" dirty="0" err="1" smtClean="0"/>
              <a:t>аква-Д-трим</a:t>
            </a:r>
            <a:r>
              <a:rPr lang="ru-RU" dirty="0" smtClean="0"/>
              <a:t>) по 20кап(10000 МЕ) 1 раз в день во время еды</a:t>
            </a:r>
          </a:p>
          <a:p>
            <a:r>
              <a:rPr lang="ru-RU" dirty="0" smtClean="0"/>
              <a:t>Кальций ( кальций-Д) 1 </a:t>
            </a:r>
            <a:r>
              <a:rPr lang="ru-RU" dirty="0" err="1" smtClean="0"/>
              <a:t>таб</a:t>
            </a:r>
            <a:r>
              <a:rPr lang="ru-RU" dirty="0" smtClean="0"/>
              <a:t> (500мг ) в день после еды</a:t>
            </a:r>
          </a:p>
          <a:p>
            <a:r>
              <a:rPr lang="ru-RU" dirty="0" smtClean="0"/>
              <a:t>Курс не менее 30 дней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Недостаточность </a:t>
            </a:r>
            <a:r>
              <a:rPr lang="ru-RU" dirty="0" err="1" smtClean="0">
                <a:solidFill>
                  <a:srgbClr val="C00000"/>
                </a:solidFill>
              </a:rPr>
              <a:t>витД</a:t>
            </a:r>
            <a:r>
              <a:rPr lang="ru-RU" dirty="0" smtClean="0">
                <a:solidFill>
                  <a:srgbClr val="C00000"/>
                </a:solidFill>
              </a:rPr>
              <a:t> (20-30нг</a:t>
            </a:r>
            <a:r>
              <a:rPr lang="en-US" dirty="0" smtClean="0">
                <a:solidFill>
                  <a:srgbClr val="C00000"/>
                </a:solidFill>
              </a:rPr>
              <a:t>/</a:t>
            </a:r>
            <a:r>
              <a:rPr lang="ru-RU" dirty="0" smtClean="0">
                <a:solidFill>
                  <a:srgbClr val="C00000"/>
                </a:solidFill>
              </a:rPr>
              <a:t>мл)</a:t>
            </a:r>
          </a:p>
          <a:p>
            <a:r>
              <a:rPr lang="ru-RU" dirty="0" err="1" smtClean="0"/>
              <a:t>Вигантол</a:t>
            </a:r>
            <a:r>
              <a:rPr lang="ru-RU" dirty="0" smtClean="0"/>
              <a:t> (</a:t>
            </a:r>
            <a:r>
              <a:rPr lang="ru-RU" dirty="0" err="1" smtClean="0"/>
              <a:t>аква-Д-трим</a:t>
            </a:r>
            <a:r>
              <a:rPr lang="ru-RU" dirty="0" smtClean="0"/>
              <a:t>) по 10 кап( 5000МЕ) 1 раз в день во время еды</a:t>
            </a:r>
          </a:p>
          <a:p>
            <a:r>
              <a:rPr lang="ru-RU" dirty="0" smtClean="0"/>
              <a:t>Кальций 1 </a:t>
            </a:r>
            <a:r>
              <a:rPr lang="ru-RU" dirty="0" err="1" smtClean="0"/>
              <a:t>таб</a:t>
            </a:r>
            <a:r>
              <a:rPr lang="ru-RU" dirty="0" smtClean="0"/>
              <a:t> в день после еды</a:t>
            </a:r>
          </a:p>
          <a:p>
            <a:r>
              <a:rPr lang="ru-RU" dirty="0" smtClean="0"/>
              <a:t>Курс не менее 8 недель, с последующим лабораторным контролем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Последствия остеопороза </a:t>
            </a:r>
            <a:br>
              <a:rPr lang="ru-RU" dirty="0"/>
            </a:br>
            <a:endParaRPr lang="ru-RU" dirty="0"/>
          </a:p>
        </p:txBody>
      </p:sp>
      <p:pic>
        <p:nvPicPr>
          <p:cNvPr id="1843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03350" y="2133600"/>
            <a:ext cx="2652713" cy="3522663"/>
          </a:xfrm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827088" y="974725"/>
            <a:ext cx="77771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fr-CH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1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из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5 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мужчин заболеет остеопорозом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endParaRPr lang="en-US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1843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8263" y="2133600"/>
            <a:ext cx="2640012" cy="351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3087688"/>
            <a:ext cx="1090612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4963" y="3079750"/>
            <a:ext cx="1090612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4178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13" y="571500"/>
            <a:ext cx="8642350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Распространенность дефицита кальция </a:t>
            </a:r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России</a:t>
            </a:r>
          </a:p>
        </p:txBody>
      </p:sp>
      <p:sp>
        <p:nvSpPr>
          <p:cNvPr id="2354179" name="Rectangle 3"/>
          <p:cNvSpPr>
            <a:spLocks noGrp="1" noChangeArrowheads="1"/>
          </p:cNvSpPr>
          <p:nvPr>
            <p:ph idx="1"/>
          </p:nvPr>
        </p:nvSpPr>
        <p:spPr>
          <a:xfrm>
            <a:off x="357188" y="2000250"/>
            <a:ext cx="8064500" cy="4249738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400" dirty="0">
                <a:solidFill>
                  <a:schemeClr val="accent1">
                    <a:lumMod val="75000"/>
                  </a:schemeClr>
                </a:solidFill>
              </a:rPr>
              <a:t>С</a:t>
            </a:r>
            <a:r>
              <a:rPr lang="en-US" sz="2400" dirty="0" err="1">
                <a:solidFill>
                  <a:schemeClr val="accent1">
                    <a:lumMod val="75000"/>
                  </a:schemeClr>
                </a:solidFill>
              </a:rPr>
              <a:t>реднее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accent1">
                    <a:lumMod val="75000"/>
                  </a:schemeClr>
                </a:solidFill>
              </a:rPr>
              <a:t>потребление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accent1">
                    <a:lumMod val="75000"/>
                  </a:schemeClr>
                </a:solidFill>
              </a:rPr>
              <a:t>кальция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> с </a:t>
            </a:r>
            <a:r>
              <a:rPr lang="en-US" sz="2400" dirty="0" err="1">
                <a:solidFill>
                  <a:schemeClr val="accent1">
                    <a:lumMod val="75000"/>
                  </a:schemeClr>
                </a:solidFill>
              </a:rPr>
              <a:t>молочными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400" dirty="0" err="1" smtClean="0">
                <a:solidFill>
                  <a:schemeClr val="accent1">
                    <a:lumMod val="75000"/>
                  </a:schemeClr>
                </a:solidFill>
              </a:rPr>
              <a:t>продуктами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</a:rPr>
              <a:t> у </a:t>
            </a:r>
            <a:r>
              <a:rPr lang="en-US" sz="2400" dirty="0" err="1">
                <a:solidFill>
                  <a:schemeClr val="accent1">
                    <a:lumMod val="75000"/>
                  </a:schemeClr>
                </a:solidFill>
              </a:rPr>
              <a:t>женщин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accent1">
                    <a:lumMod val="75000"/>
                  </a:schemeClr>
                </a:solidFill>
              </a:rPr>
              <a:t>не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accent1">
                    <a:lumMod val="75000"/>
                  </a:schemeClr>
                </a:solidFill>
              </a:rPr>
              <a:t>превышает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> 350 </a:t>
            </a:r>
            <a:r>
              <a:rPr lang="en-US" sz="2400" dirty="0" err="1">
                <a:solidFill>
                  <a:schemeClr val="accent1">
                    <a:lumMod val="75000"/>
                  </a:schemeClr>
                </a:solidFill>
              </a:rPr>
              <a:t>мг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>/</a:t>
            </a:r>
            <a:r>
              <a:rPr lang="en-US" sz="2400" dirty="0" err="1">
                <a:solidFill>
                  <a:schemeClr val="accent1">
                    <a:lumMod val="75000"/>
                  </a:schemeClr>
                </a:solidFill>
              </a:rPr>
              <a:t>сутки</a:t>
            </a:r>
            <a:r>
              <a:rPr lang="en-US" sz="24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</a:rPr>
              <a:t>!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ru-RU" sz="2400" dirty="0">
              <a:solidFill>
                <a:schemeClr val="accent1">
                  <a:lumMod val="75000"/>
                </a:schemeClr>
              </a:solidFill>
            </a:endParaRP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400" dirty="0">
                <a:solidFill>
                  <a:schemeClr val="accent1">
                    <a:lumMod val="75000"/>
                  </a:schemeClr>
                </a:solidFill>
              </a:rPr>
              <a:t>Дневная норма потребления  для женщин 19-50 лет  – 1000 мг!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ru-RU" sz="2400" dirty="0">
              <a:solidFill>
                <a:schemeClr val="accent1">
                  <a:lumMod val="75000"/>
                </a:schemeClr>
              </a:solidFill>
            </a:endParaRP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400" dirty="0">
                <a:solidFill>
                  <a:schemeClr val="accent1">
                    <a:lumMod val="75000"/>
                  </a:schemeClr>
                </a:solidFill>
              </a:rPr>
              <a:t>Для женщин старше 50 лет –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1200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</a:rPr>
              <a:t>г!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ru-RU" sz="2400" dirty="0">
              <a:solidFill>
                <a:srgbClr val="000066"/>
              </a:solidFill>
            </a:endParaRPr>
          </a:p>
          <a:p>
            <a:pPr marL="274320" indent="-274320" algn="ctr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3200" dirty="0">
                <a:solidFill>
                  <a:srgbClr val="FF0000"/>
                </a:solidFill>
              </a:rPr>
              <a:t>Ежедневный дефицит составляет </a:t>
            </a:r>
          </a:p>
          <a:p>
            <a:pPr marL="274320" indent="-274320" algn="ctr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3200" dirty="0">
                <a:solidFill>
                  <a:srgbClr val="FF0000"/>
                </a:solidFill>
              </a:rPr>
              <a:t> 650 - </a:t>
            </a:r>
            <a:r>
              <a:rPr lang="ru-RU" sz="3200" dirty="0" smtClean="0">
                <a:solidFill>
                  <a:srgbClr val="FF0000"/>
                </a:solidFill>
              </a:rPr>
              <a:t>950  </a:t>
            </a:r>
            <a:r>
              <a:rPr lang="ru-RU" sz="3200" dirty="0">
                <a:solidFill>
                  <a:srgbClr val="FF0000"/>
                </a:solidFill>
              </a:rPr>
              <a:t>мг кальция!</a:t>
            </a: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ru-RU" sz="3200" dirty="0">
              <a:solidFill>
                <a:srgbClr val="FF0000"/>
              </a:solidFill>
            </a:endParaRPr>
          </a:p>
          <a:p>
            <a:pPr marL="274320" indent="-27432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ru-RU" sz="14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8625" y="6637338"/>
            <a:ext cx="2133600" cy="220662"/>
          </a:xfrm>
        </p:spPr>
        <p:txBody>
          <a:bodyPr/>
          <a:lstStyle/>
          <a:p>
            <a:pPr>
              <a:defRPr/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Bayer HealthCare – Consumer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988840"/>
            <a:ext cx="8661648" cy="1143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/>
              <a:t>Кальций</a:t>
            </a:r>
            <a:r>
              <a:rPr lang="ru-RU" sz="3600" dirty="0"/>
              <a:t> </a:t>
            </a:r>
            <a:br>
              <a:rPr lang="ru-RU" sz="3600" dirty="0"/>
            </a:br>
            <a:r>
              <a:rPr lang="ru-RU" sz="3600" dirty="0"/>
              <a:t>принимает участие в регуляции важнейших физиологических процессов и функциональной активности большинства клеток организма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3376673"/>
            <a:ext cx="8568952" cy="3456384"/>
          </a:xfrm>
        </p:spPr>
        <p:txBody>
          <a:bodyPr/>
          <a:lstStyle/>
          <a:p>
            <a:r>
              <a:rPr lang="ru-RU" dirty="0"/>
              <a:t>секреции</a:t>
            </a:r>
          </a:p>
          <a:p>
            <a:r>
              <a:rPr lang="ru-RU" dirty="0"/>
              <a:t>оплодотворении</a:t>
            </a:r>
          </a:p>
          <a:p>
            <a:r>
              <a:rPr lang="ru-RU" dirty="0"/>
              <a:t>мембранной проницаемости</a:t>
            </a:r>
          </a:p>
          <a:p>
            <a:r>
              <a:rPr lang="ru-RU" dirty="0"/>
              <a:t>свертывании крови</a:t>
            </a:r>
          </a:p>
          <a:p>
            <a:r>
              <a:rPr lang="ru-RU" dirty="0"/>
              <a:t>мышечном сокращении</a:t>
            </a:r>
          </a:p>
          <a:p>
            <a:r>
              <a:rPr lang="ru-RU" dirty="0"/>
              <a:t>составляет основу костной ткани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2778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800" smtClean="0">
                <a:solidFill>
                  <a:schemeClr val="hlink"/>
                </a:solidFill>
              </a:rPr>
              <a:t>Симптомы кальциевой недостаточности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486400" y="2209800"/>
            <a:ext cx="4181475" cy="4848225"/>
          </a:xfrm>
        </p:spPr>
        <p:txBody>
          <a:bodyPr/>
          <a:lstStyle/>
          <a:p>
            <a:pPr marL="0" indent="0" eaLnBrk="1" hangingPunct="1">
              <a:buSzPct val="90000"/>
              <a:buFontTx/>
              <a:buChar char="•"/>
              <a:defRPr/>
            </a:pPr>
            <a:r>
              <a:rPr lang="en-US" sz="2400" dirty="0" smtClean="0">
                <a:latin typeface="Arial" charset="0"/>
              </a:rPr>
              <a:t>  </a:t>
            </a:r>
            <a:r>
              <a:rPr lang="ru-RU" sz="2400" dirty="0" smtClean="0">
                <a:latin typeface="Arial" charset="0"/>
              </a:rPr>
              <a:t>Ломкость ногтей</a:t>
            </a:r>
            <a:endParaRPr lang="en-US" sz="2400" dirty="0" smtClean="0">
              <a:latin typeface="Arial" charset="0"/>
            </a:endParaRPr>
          </a:p>
          <a:p>
            <a:pPr marL="0" indent="0" eaLnBrk="1" hangingPunct="1">
              <a:buSzPct val="90000"/>
              <a:buFontTx/>
              <a:buChar char="•"/>
              <a:defRPr/>
            </a:pPr>
            <a:endParaRPr lang="ru-RU" sz="2400" dirty="0" smtClean="0">
              <a:latin typeface="Arial" charset="0"/>
            </a:endParaRPr>
          </a:p>
          <a:p>
            <a:pPr marL="0" indent="0" eaLnBrk="1" hangingPunct="1">
              <a:buSzPct val="90000"/>
              <a:buFontTx/>
              <a:buChar char="•"/>
              <a:defRPr/>
            </a:pPr>
            <a:r>
              <a:rPr lang="en-US" sz="2400" dirty="0" smtClean="0">
                <a:latin typeface="Arial" charset="0"/>
              </a:rPr>
              <a:t>  </a:t>
            </a:r>
            <a:r>
              <a:rPr lang="ru-RU" sz="2400" dirty="0" smtClean="0">
                <a:latin typeface="Arial" charset="0"/>
              </a:rPr>
              <a:t>Выпадение волос</a:t>
            </a:r>
            <a:endParaRPr lang="en-US" sz="2400" dirty="0" smtClean="0">
              <a:latin typeface="Arial" charset="0"/>
            </a:endParaRPr>
          </a:p>
          <a:p>
            <a:pPr marL="0" indent="0" eaLnBrk="1" hangingPunct="1">
              <a:buSzPct val="90000"/>
              <a:buFontTx/>
              <a:buChar char="•"/>
              <a:defRPr/>
            </a:pPr>
            <a:endParaRPr lang="ru-RU" sz="2400" dirty="0" smtClean="0">
              <a:latin typeface="Arial" charset="0"/>
            </a:endParaRPr>
          </a:p>
          <a:p>
            <a:pPr marL="0" indent="0" eaLnBrk="1" hangingPunct="1">
              <a:buSzPct val="90000"/>
              <a:buFontTx/>
              <a:buChar char="•"/>
              <a:defRPr/>
            </a:pPr>
            <a:r>
              <a:rPr lang="en-US" sz="2400" dirty="0" smtClean="0">
                <a:latin typeface="Arial" charset="0"/>
              </a:rPr>
              <a:t>  </a:t>
            </a:r>
            <a:r>
              <a:rPr lang="ru-RU" sz="2400" dirty="0" smtClean="0">
                <a:latin typeface="Arial" charset="0"/>
              </a:rPr>
              <a:t>Обострение кариеса </a:t>
            </a:r>
            <a:endParaRPr lang="en-US" sz="2400" dirty="0" smtClean="0">
              <a:latin typeface="Arial" charset="0"/>
            </a:endParaRPr>
          </a:p>
          <a:p>
            <a:pPr marL="0" indent="0" eaLnBrk="1" hangingPunct="1">
              <a:buSzPct val="90000"/>
              <a:buFontTx/>
              <a:buChar char="•"/>
              <a:defRPr/>
            </a:pPr>
            <a:endParaRPr lang="ru-RU" sz="2400" dirty="0" smtClean="0">
              <a:latin typeface="Arial" charset="0"/>
            </a:endParaRPr>
          </a:p>
          <a:p>
            <a:pPr marL="0" indent="0" eaLnBrk="1" hangingPunct="1">
              <a:buSzPct val="90000"/>
              <a:buFontTx/>
              <a:buChar char="•"/>
              <a:defRPr/>
            </a:pPr>
            <a:r>
              <a:rPr lang="en-US" sz="2400" dirty="0" smtClean="0">
                <a:latin typeface="Arial" charset="0"/>
              </a:rPr>
              <a:t>  </a:t>
            </a:r>
            <a:r>
              <a:rPr lang="ru-RU" sz="2400" dirty="0" smtClean="0">
                <a:latin typeface="Arial" charset="0"/>
              </a:rPr>
              <a:t>Кровоточивость десен </a:t>
            </a:r>
            <a:endParaRPr lang="en-US" sz="2400" dirty="0" smtClean="0">
              <a:latin typeface="Arial" charset="0"/>
            </a:endParaRPr>
          </a:p>
          <a:p>
            <a:pPr marL="0" indent="0" eaLnBrk="1" hangingPunct="1">
              <a:buSzPct val="90000"/>
              <a:buFontTx/>
              <a:buChar char="•"/>
              <a:defRPr/>
            </a:pPr>
            <a:endParaRPr lang="ru-RU" sz="2400" dirty="0" smtClean="0">
              <a:latin typeface="Arial" charset="0"/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304800" y="2057400"/>
            <a:ext cx="5181600" cy="410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chemeClr val="hlink"/>
              </a:buClr>
              <a:buFontTx/>
              <a:buChar char="•"/>
            </a:pPr>
            <a:r>
              <a:rPr lang="en-US" altLang="ru-RU" sz="2400">
                <a:cs typeface="Arial" pitchFamily="34" charset="0"/>
              </a:rPr>
              <a:t>  </a:t>
            </a:r>
            <a:r>
              <a:rPr lang="ru-RU" altLang="ru-RU" sz="2400">
                <a:latin typeface="Arial" pitchFamily="34" charset="0"/>
                <a:cs typeface="Arial" pitchFamily="34" charset="0"/>
              </a:rPr>
              <a:t>Бессоница или нервозность</a:t>
            </a:r>
            <a:endParaRPr lang="en-US" altLang="ru-RU" sz="2400"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hlink"/>
              </a:buClr>
              <a:buFontTx/>
              <a:buChar char="•"/>
            </a:pPr>
            <a:endParaRPr lang="ru-RU" altLang="ru-RU" sz="2400"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hlink"/>
              </a:buClr>
              <a:buFontTx/>
              <a:buChar char="•"/>
            </a:pPr>
            <a:r>
              <a:rPr lang="en-US" altLang="ru-RU" sz="2400">
                <a:latin typeface="Arial" pitchFamily="34" charset="0"/>
                <a:cs typeface="Arial" pitchFamily="34" charset="0"/>
              </a:rPr>
              <a:t>  </a:t>
            </a:r>
            <a:r>
              <a:rPr lang="ru-RU" altLang="ru-RU" sz="2400">
                <a:latin typeface="Arial" pitchFamily="34" charset="0"/>
                <a:cs typeface="Arial" pitchFamily="34" charset="0"/>
              </a:rPr>
              <a:t>Судороги</a:t>
            </a:r>
            <a:endParaRPr lang="en-US" altLang="ru-RU" sz="2400"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hlink"/>
              </a:buClr>
              <a:buFontTx/>
              <a:buChar char="•"/>
            </a:pPr>
            <a:endParaRPr lang="ru-RU" altLang="ru-RU" sz="2400"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hlink"/>
              </a:buClr>
              <a:buFontTx/>
              <a:buChar char="•"/>
            </a:pPr>
            <a:r>
              <a:rPr lang="en-US" altLang="ru-RU" sz="2400">
                <a:latin typeface="Arial" pitchFamily="34" charset="0"/>
                <a:cs typeface="Arial" pitchFamily="34" charset="0"/>
              </a:rPr>
              <a:t>  </a:t>
            </a:r>
            <a:r>
              <a:rPr lang="ru-RU" altLang="ru-RU" sz="2400">
                <a:latin typeface="Arial" pitchFamily="34" charset="0"/>
                <a:cs typeface="Arial" pitchFamily="34" charset="0"/>
              </a:rPr>
              <a:t>Боли в суставах и позвоночнике</a:t>
            </a:r>
            <a:endParaRPr lang="en-US" altLang="ru-RU" sz="2400"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hlink"/>
              </a:buClr>
              <a:buFontTx/>
              <a:buChar char="•"/>
            </a:pPr>
            <a:endParaRPr lang="ru-RU" altLang="ru-RU" sz="2400"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hlink"/>
              </a:buClr>
              <a:buFontTx/>
              <a:buChar char="•"/>
            </a:pPr>
            <a:r>
              <a:rPr lang="en-US" altLang="ru-RU" sz="2400">
                <a:latin typeface="Arial" pitchFamily="34" charset="0"/>
                <a:cs typeface="Arial" pitchFamily="34" charset="0"/>
              </a:rPr>
              <a:t>  </a:t>
            </a:r>
            <a:r>
              <a:rPr lang="ru-RU" altLang="ru-RU" sz="2400">
                <a:latin typeface="Arial" pitchFamily="34" charset="0"/>
                <a:cs typeface="Arial" pitchFamily="34" charset="0"/>
              </a:rPr>
              <a:t>Боли по ходу длинных      трубчатых костей (голеней)</a:t>
            </a:r>
          </a:p>
          <a:p>
            <a:pPr>
              <a:buClr>
                <a:schemeClr val="hlink"/>
              </a:buClr>
              <a:buFontTx/>
              <a:buChar char="•"/>
            </a:pPr>
            <a:endParaRPr lang="ru-RU" altLang="ru-RU" sz="2400">
              <a:latin typeface="Arial" pitchFamily="34" charset="0"/>
              <a:cs typeface="Arial" pitchFamily="34" charset="0"/>
            </a:endParaRPr>
          </a:p>
          <a:p>
            <a:pPr>
              <a:buClr>
                <a:schemeClr val="hlink"/>
              </a:buClr>
              <a:buFontTx/>
              <a:buChar char="•"/>
            </a:pPr>
            <a:r>
              <a:rPr lang="en-US" altLang="ru-RU" sz="2400">
                <a:latin typeface="Arial" pitchFamily="34" charset="0"/>
                <a:cs typeface="Arial" pitchFamily="34" charset="0"/>
              </a:rPr>
              <a:t>  </a:t>
            </a:r>
            <a:r>
              <a:rPr lang="ru-RU" altLang="ru-RU" sz="2400">
                <a:latin typeface="Arial" pitchFamily="34" charset="0"/>
                <a:cs typeface="Arial" pitchFamily="34" charset="0"/>
              </a:rPr>
              <a:t>Переломы</a:t>
            </a:r>
          </a:p>
          <a:p>
            <a:pPr>
              <a:buFont typeface="Wingdings" pitchFamily="2" charset="2"/>
              <a:buChar char="§"/>
            </a:pPr>
            <a:endParaRPr lang="ru-RU" altLang="ru-RU" sz="2400"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5143504" y="1214422"/>
            <a:ext cx="3838572" cy="12954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Продукты, </a:t>
            </a:r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богатые </a:t>
            </a:r>
            <a:r>
              <a:rPr lang="ru-RU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кальцием</a:t>
            </a:r>
            <a:endParaRPr lang="en-US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pic>
        <p:nvPicPr>
          <p:cNvPr id="164866" name="Picture 3" descr="Nutriti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60350"/>
            <a:ext cx="4892675" cy="659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867" name="Picture 2" descr="http://im3-tub-ru.yandex.net/i?id=119999902-20-7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56250" y="4492625"/>
            <a:ext cx="3263900" cy="217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293688" y="488950"/>
            <a:ext cx="3789362" cy="4252913"/>
          </a:xfrm>
        </p:spPr>
        <p:txBody>
          <a:bodyPr lIns="0" tIns="0" rIns="0" bIns="0"/>
          <a:lstStyle/>
          <a:p>
            <a:pPr defTabSz="449263" eaLnBrk="1" hangingPunct="1"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3200" b="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Суточное потребление кальция (мг) =</a:t>
            </a:r>
            <a:br>
              <a:rPr lang="ru-RU" sz="3200" b="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</a:br>
            <a:r>
              <a:rPr lang="ru-RU" sz="3200" b="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кальций молочных продуктов (мг) + 250 мг</a:t>
            </a:r>
            <a:r>
              <a:rPr lang="ru-RU" sz="4000" b="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 </a:t>
            </a:r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41825" y="1160463"/>
            <a:ext cx="4214813" cy="32242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2532" name="Прямоугольник 5"/>
          <p:cNvSpPr>
            <a:spLocks noChangeArrowheads="1"/>
          </p:cNvSpPr>
          <p:nvPr/>
        </p:nvSpPr>
        <p:spPr bwMode="auto">
          <a:xfrm>
            <a:off x="619125" y="5762625"/>
            <a:ext cx="7581900" cy="55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2945" tIns="41473" rIns="82945" bIns="41473">
            <a:spAutoFit/>
          </a:bodyPr>
          <a:lstStyle/>
          <a:p>
            <a:pPr defTabSz="828675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altLang="ru-RU" sz="1600">
                <a:solidFill>
                  <a:schemeClr val="accent2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t>Клинические рекомендации по лечению и профилактике остеопороза под ред. проф. Л.И. Беневоленской и проф. О.М. Лесняк, 2009г.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3234" name="Rectangle 2"/>
          <p:cNvSpPr>
            <a:spLocks noChangeArrowheads="1"/>
          </p:cNvSpPr>
          <p:nvPr/>
        </p:nvSpPr>
        <p:spPr bwMode="auto">
          <a:xfrm>
            <a:off x="3640138" y="2695575"/>
            <a:ext cx="4402137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marL="571500" indent="-5715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/>
            </a:pPr>
            <a:r>
              <a:rPr lang="en-US" sz="280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Дети</a:t>
            </a:r>
            <a:r>
              <a:rPr lang="en-U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    	    </a:t>
            </a:r>
            <a:r>
              <a:rPr lang="en-US" sz="2800" dirty="0">
                <a:solidFill>
                  <a:srgbClr val="FFCD6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50-70%</a:t>
            </a:r>
          </a:p>
          <a:p>
            <a:pPr marL="571500" indent="-5715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/>
            </a:pPr>
            <a:r>
              <a:rPr lang="en-US" sz="280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Подростки</a:t>
            </a:r>
            <a:r>
              <a:rPr lang="en-U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 </a:t>
            </a:r>
            <a:r>
              <a:rPr lang="ru-RU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</a:t>
            </a:r>
            <a:r>
              <a:rPr lang="en-U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</a:t>
            </a:r>
            <a:r>
              <a:rPr lang="en-US" sz="2800" dirty="0">
                <a:solidFill>
                  <a:srgbClr val="FFCD6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40%</a:t>
            </a:r>
          </a:p>
          <a:p>
            <a:pPr marL="571500" indent="-5715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/>
            </a:pPr>
            <a:r>
              <a:rPr lang="en-US" sz="280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Взрослые</a:t>
            </a:r>
            <a:r>
              <a:rPr lang="en-US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	    </a:t>
            </a:r>
            <a:r>
              <a:rPr lang="en-US" sz="2800" dirty="0">
                <a:solidFill>
                  <a:srgbClr val="FFCD6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20-30%</a:t>
            </a:r>
            <a:endParaRPr lang="ru-RU" sz="2800" dirty="0">
              <a:solidFill>
                <a:srgbClr val="FFCD6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  <a:p>
            <a:pPr marL="571500" indent="-5715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Беременные</a:t>
            </a:r>
            <a:r>
              <a:rPr lang="ru-RU" sz="2800" dirty="0">
                <a:solidFill>
                  <a:srgbClr val="FFCD6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 40%</a:t>
            </a:r>
            <a:endParaRPr lang="en-US" sz="2800" dirty="0">
              <a:solidFill>
                <a:srgbClr val="FFCD6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  <a:p>
            <a:pPr marL="571500" indent="-5715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/>
            </a:pPr>
            <a:r>
              <a:rPr lang="en-US" sz="280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Пожилые</a:t>
            </a:r>
            <a:r>
              <a:rPr lang="en-US" sz="28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</a:t>
            </a:r>
            <a:r>
              <a:rPr lang="en-US" sz="28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  </a:t>
            </a:r>
            <a:r>
              <a:rPr lang="ru-RU" sz="28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</a:t>
            </a:r>
            <a:r>
              <a:rPr lang="en-US" sz="2800" dirty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 </a:t>
            </a:r>
            <a:r>
              <a:rPr lang="en-US" sz="2800" dirty="0">
                <a:solidFill>
                  <a:srgbClr val="FFCD6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10-20%</a:t>
            </a:r>
          </a:p>
          <a:p>
            <a:pPr marL="571500" indent="-5715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/>
            </a:pPr>
            <a:endParaRPr lang="en-US" sz="2800" dirty="0"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</p:txBody>
      </p:sp>
      <p:sp>
        <p:nvSpPr>
          <p:cNvPr id="863235" name="Rectangle 3"/>
          <p:cNvSpPr>
            <a:spLocks noChangeArrowheads="1"/>
          </p:cNvSpPr>
          <p:nvPr/>
        </p:nvSpPr>
        <p:spPr bwMode="auto">
          <a:xfrm>
            <a:off x="349250" y="476250"/>
            <a:ext cx="833755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lIns="0" tIns="0" rIns="0" bIns="0"/>
          <a:lstStyle/>
          <a:p>
            <a:pPr algn="ctr">
              <a:lnSpc>
                <a:spcPct val="110000"/>
              </a:lnSpc>
              <a:defRPr/>
            </a:pPr>
            <a:r>
              <a:rPr lang="ru-RU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rPr>
              <a:t>Всасывание кальция</a:t>
            </a:r>
            <a:r>
              <a:rPr lang="en-US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rPr>
              <a:t> </a:t>
            </a:r>
            <a:r>
              <a:rPr lang="ru-RU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rPr>
              <a:t/>
            </a:r>
            <a:br>
              <a:rPr lang="ru-RU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rPr>
            </a:br>
            <a:r>
              <a:rPr lang="ru-RU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rPr>
              <a:t>из пищевых продуктов</a:t>
            </a:r>
            <a:r>
              <a:rPr lang="ru-RU" sz="3600" b="1" dirty="0">
                <a:solidFill>
                  <a:srgbClr val="FFC000"/>
                </a:solidFill>
                <a:latin typeface="+mj-lt"/>
              </a:rPr>
              <a:t> !</a:t>
            </a:r>
            <a:r>
              <a:rPr lang="ru-RU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rPr>
              <a:t> </a:t>
            </a:r>
          </a:p>
        </p:txBody>
      </p:sp>
      <p:pic>
        <p:nvPicPr>
          <p:cNvPr id="23556" name="Picture 6" descr="26607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2286000"/>
            <a:ext cx="28956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Падения как причина переломов</a:t>
            </a:r>
          </a:p>
        </p:txBody>
      </p:sp>
      <p:sp>
        <p:nvSpPr>
          <p:cNvPr id="29699" name="Содержимое 3"/>
          <p:cNvSpPr>
            <a:spLocks noGrp="1"/>
          </p:cNvSpPr>
          <p:nvPr>
            <p:ph idx="1"/>
          </p:nvPr>
        </p:nvSpPr>
        <p:spPr>
          <a:xfrm>
            <a:off x="323850" y="1428750"/>
            <a:ext cx="8820150" cy="4525963"/>
          </a:xfrm>
        </p:spPr>
        <p:txBody>
          <a:bodyPr>
            <a:noAutofit/>
          </a:bodyPr>
          <a:lstStyle/>
          <a:p>
            <a:pPr marL="274320" indent="-274320" eaLnBrk="1" fontAlgn="auto" hangingPunct="1">
              <a:lnSpc>
                <a:spcPct val="17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Ежегодные падения  в возрасте старше 65 лет: </a:t>
            </a:r>
          </a:p>
          <a:p>
            <a:pPr marL="274320" indent="-274320" eaLnBrk="1" fontAlgn="auto" hangingPunct="1">
              <a:lnSpc>
                <a:spcPct val="17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       30% людей, живущих независимо</a:t>
            </a:r>
          </a:p>
          <a:p>
            <a:pPr marL="274320" indent="-274320" eaLnBrk="1" fontAlgn="auto" hangingPunct="1">
              <a:lnSpc>
                <a:spcPct val="17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       50% пациентов домов престарелых</a:t>
            </a:r>
          </a:p>
          <a:p>
            <a:pPr marL="274320" indent="-274320" eaLnBrk="1" fontAlgn="auto" hangingPunct="1">
              <a:lnSpc>
                <a:spcPct val="17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90 % случаев переломов проксимального отдела бедра обусловлены падениями</a:t>
            </a:r>
          </a:p>
          <a:p>
            <a:pPr marL="274320" indent="-274320" eaLnBrk="1" fontAlgn="auto" hangingPunct="1">
              <a:lnSpc>
                <a:spcPct val="17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Как фактор риска </a:t>
            </a:r>
            <a:r>
              <a:rPr lang="ru-RU" sz="2400" i="1" dirty="0" smtClean="0">
                <a:solidFill>
                  <a:schemeClr val="accent1">
                    <a:lumMod val="75000"/>
                  </a:schemeClr>
                </a:solidFill>
              </a:rPr>
              <a:t>внепозвоночных переломов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падение </a:t>
            </a:r>
          </a:p>
          <a:p>
            <a:pPr marL="274320" indent="-274320" eaLnBrk="1" fontAlgn="auto" hangingPunct="1">
              <a:lnSpc>
                <a:spcPct val="170000"/>
              </a:lnSpc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    более значимо, чем снижение МПК </a:t>
            </a:r>
            <a:b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sz="24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/>
          </p:cNvSpPr>
          <p:nvPr>
            <p:ph type="title"/>
          </p:nvPr>
        </p:nvSpPr>
        <p:spPr>
          <a:xfrm>
            <a:off x="428625" y="1143000"/>
            <a:ext cx="8229600" cy="11430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РЕКОМЕНДАЦИИ</a:t>
            </a:r>
            <a:r>
              <a:rPr lang="en-US" sz="36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36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36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36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Международного общества по </a:t>
            </a:r>
            <a:r>
              <a:rPr lang="ru-RU" sz="3600" b="1" dirty="0" err="1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остеопорозу</a:t>
            </a:r>
            <a:r>
              <a:rPr lang="ru-RU" sz="36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36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2007</a:t>
            </a:r>
            <a:endParaRPr lang="ru-RU" sz="3600" b="1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33123" name="Rectangle 3"/>
          <p:cNvSpPr>
            <a:spLocks noGrp="1"/>
          </p:cNvSpPr>
          <p:nvPr>
            <p:ph idx="1"/>
          </p:nvPr>
        </p:nvSpPr>
        <p:spPr>
          <a:xfrm>
            <a:off x="457200" y="3141663"/>
            <a:ext cx="8229600" cy="1800225"/>
          </a:xfrm>
        </p:spPr>
        <p:txBody>
          <a:bodyPr>
            <a:normAutofit/>
          </a:bodyPr>
          <a:lstStyle/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None/>
              <a:defRPr/>
            </a:pP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Профилактика падений имеет такое же важное значение, как и профилактика </a:t>
            </a:r>
            <a:r>
              <a:rPr lang="ru-RU" sz="28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остеопороза</a:t>
            </a: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None/>
              <a:defRPr/>
            </a:pP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предотвращения переломов </a:t>
            </a:r>
          </a:p>
        </p:txBody>
      </p:sp>
      <p:sp>
        <p:nvSpPr>
          <p:cNvPr id="87044" name="Rectangle 8"/>
          <p:cNvSpPr>
            <a:spLocks noChangeArrowheads="1"/>
          </p:cNvSpPr>
          <p:nvPr/>
        </p:nvSpPr>
        <p:spPr bwMode="auto">
          <a:xfrm>
            <a:off x="5003800" y="5876925"/>
            <a:ext cx="39592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IOF World Osteoporosis Days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, 2007</a:t>
            </a:r>
            <a:r>
              <a:rPr lang="en-US" sz="1600" dirty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5" name="Заголовок 6"/>
          <p:cNvSpPr>
            <a:spLocks noGrp="1"/>
          </p:cNvSpPr>
          <p:nvPr>
            <p:ph type="title"/>
          </p:nvPr>
        </p:nvSpPr>
        <p:spPr>
          <a:xfrm>
            <a:off x="323850" y="-17463"/>
            <a:ext cx="8229600" cy="1143001"/>
          </a:xfrm>
        </p:spPr>
        <p:txBody>
          <a:bodyPr/>
          <a:lstStyle/>
          <a:p>
            <a:pPr eaLnBrk="1" hangingPunct="1"/>
            <a:r>
              <a:rPr lang="ru-RU" sz="4800" b="1" smtClean="0"/>
              <a:t>Будьте здоровы!</a:t>
            </a:r>
          </a:p>
        </p:txBody>
      </p:sp>
      <p:sp>
        <p:nvSpPr>
          <p:cNvPr id="8" name="Объект 7"/>
          <p:cNvSpPr>
            <a:spLocks noGrp="1"/>
          </p:cNvSpPr>
          <p:nvPr>
            <p:ph sz="half" idx="1"/>
          </p:nvPr>
        </p:nvSpPr>
        <p:spPr>
          <a:xfrm>
            <a:off x="395536" y="1628800"/>
            <a:ext cx="8291264" cy="1872208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ru-RU" sz="3200" b="1" dirty="0" smtClean="0">
                <a:ln>
                  <a:solidFill>
                    <a:schemeClr val="bg2">
                      <a:lumMod val="10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</a:rPr>
              <a:t>Рекомендации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ru-RU" sz="2800" dirty="0" smtClean="0"/>
              <a:t>Выполнение следующих рекомендаций сделают ваши кости прочнее и поможет вам избежать возможных переломов</a:t>
            </a:r>
            <a:endParaRPr lang="ru-RU" sz="2800" dirty="0"/>
          </a:p>
        </p:txBody>
      </p:sp>
      <p:sp>
        <p:nvSpPr>
          <p:cNvPr id="180227" name="Объект 8"/>
          <p:cNvSpPr>
            <a:spLocks noGrp="1"/>
          </p:cNvSpPr>
          <p:nvPr>
            <p:ph sz="half" idx="2"/>
          </p:nvPr>
        </p:nvSpPr>
        <p:spPr>
          <a:xfrm>
            <a:off x="9170988" y="908050"/>
            <a:ext cx="4038600" cy="443547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49" name="Заголовок 4"/>
          <p:cNvSpPr>
            <a:spLocks noGrp="1"/>
          </p:cNvSpPr>
          <p:nvPr>
            <p:ph type="title"/>
          </p:nvPr>
        </p:nvSpPr>
        <p:spPr>
          <a:xfrm>
            <a:off x="539750" y="1052513"/>
            <a:ext cx="8229600" cy="1143000"/>
          </a:xfrm>
        </p:spPr>
        <p:txBody>
          <a:bodyPr/>
          <a:lstStyle/>
          <a:p>
            <a:pPr algn="ctr"/>
            <a:r>
              <a:rPr lang="ru-RU" b="1" smtClean="0"/>
              <a:t>У Вас был перелом? Обследуйтесь!</a:t>
            </a:r>
          </a:p>
        </p:txBody>
      </p:sp>
      <p:sp>
        <p:nvSpPr>
          <p:cNvPr id="181250" name="Объект 5"/>
          <p:cNvSpPr>
            <a:spLocks noGrp="1"/>
          </p:cNvSpPr>
          <p:nvPr>
            <p:ph idx="1"/>
          </p:nvPr>
        </p:nvSpPr>
        <p:spPr>
          <a:xfrm>
            <a:off x="827088" y="2468563"/>
            <a:ext cx="7427912" cy="4389437"/>
          </a:xfrm>
        </p:spPr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ru-RU" sz="2800" smtClean="0"/>
              <a:t>Если вы старше 50 лет, и у вас был перелом, вам следует обратиться к врачу и пройти денситометрическое обследование. Оно включает в себя исследование минеральной плотности кости . Оценку риска перелома в ближайшие 10 лет жизни можно сделать с помощью калькулятора </a:t>
            </a:r>
            <a:r>
              <a:rPr lang="en-US" sz="2800" smtClean="0"/>
              <a:t>FRAX</a:t>
            </a:r>
            <a:r>
              <a:rPr lang="ru-RU" sz="2800" smtClean="0"/>
              <a:t> на сайте</a:t>
            </a:r>
          </a:p>
          <a:p>
            <a:pPr marL="0" indent="0">
              <a:buFont typeface="Wingdings 2" pitchFamily="18" charset="2"/>
              <a:buNone/>
            </a:pPr>
            <a:r>
              <a:rPr lang="en-US" sz="2800" smtClean="0">
                <a:hlinkClick r:id="rId2"/>
              </a:rPr>
              <a:t>www</a:t>
            </a:r>
            <a:r>
              <a:rPr lang="ru-RU" sz="2800" smtClean="0">
                <a:hlinkClick r:id="rId2"/>
              </a:rPr>
              <a:t>.</a:t>
            </a:r>
            <a:r>
              <a:rPr lang="en-US" sz="2800" smtClean="0">
                <a:hlinkClick r:id="rId2"/>
              </a:rPr>
              <a:t>osteoporoz</a:t>
            </a:r>
            <a:r>
              <a:rPr lang="ru-RU" sz="2800" smtClean="0">
                <a:hlinkClick r:id="rId2"/>
              </a:rPr>
              <a:t>.</a:t>
            </a:r>
            <a:r>
              <a:rPr lang="en-US" sz="2800" smtClean="0">
                <a:hlinkClick r:id="rId2"/>
              </a:rPr>
              <a:t>ru</a:t>
            </a:r>
            <a:r>
              <a:rPr lang="ru-RU" sz="2800" smtClean="0">
                <a:hlinkClick r:id="rId2"/>
              </a:rPr>
              <a:t> (раздел</a:t>
            </a:r>
            <a:r>
              <a:rPr lang="ru-RU" sz="2800" smtClean="0"/>
              <a:t> </a:t>
            </a:r>
            <a:r>
              <a:rPr lang="en-US" sz="2800" smtClean="0"/>
              <a:t>FRAX</a:t>
            </a:r>
            <a:r>
              <a:rPr lang="ru-RU" sz="2800" smtClean="0"/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8596" y="642918"/>
            <a:ext cx="8262933" cy="968375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Частота наиболее тяжелых заболеваний </a:t>
            </a:r>
            <a:br>
              <a:rPr lang="ru-RU" sz="3600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женщин старше 65 лет</a:t>
            </a:r>
          </a:p>
        </p:txBody>
      </p:sp>
      <p:graphicFrame>
        <p:nvGraphicFramePr>
          <p:cNvPr id="26629" name="Object 5"/>
          <p:cNvGraphicFramePr>
            <a:graphicFrameLocks noGrp="1" noChangeAspect="1"/>
          </p:cNvGraphicFramePr>
          <p:nvPr>
            <p:ph type="chart" idx="4294967295"/>
          </p:nvPr>
        </p:nvGraphicFramePr>
        <p:xfrm>
          <a:off x="0" y="1592263"/>
          <a:ext cx="8645525" cy="4843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9" r:id="rId4" imgW="8644877" imgH="4846740" progId="Excel.Sheet.8">
                  <p:embed/>
                </p:oleObj>
              </mc:Choice>
              <mc:Fallback>
                <p:oleObj r:id="rId4" imgW="8644877" imgH="4846740" progId="Excel.Sheet.8">
                  <p:embed/>
                  <p:pic>
                    <p:nvPicPr>
                      <p:cNvPr id="0" name="Picture 1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592263"/>
                        <a:ext cx="8645525" cy="4843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3" name="Объект 5"/>
          <p:cNvSpPr>
            <a:spLocks noGrp="1"/>
          </p:cNvSpPr>
          <p:nvPr>
            <p:ph idx="1"/>
          </p:nvPr>
        </p:nvSpPr>
        <p:spPr>
          <a:xfrm>
            <a:off x="179388" y="115888"/>
            <a:ext cx="8785225" cy="6626225"/>
          </a:xfrm>
        </p:spPr>
        <p:txBody>
          <a:bodyPr/>
          <a:lstStyle/>
          <a:p>
            <a:pPr eaLnBrk="1" hangingPunct="1"/>
            <a:r>
              <a:rPr lang="ru-RU" smtClean="0"/>
              <a:t>Следите за весом!</a:t>
            </a:r>
          </a:p>
          <a:p>
            <a:pPr eaLnBrk="1" hangingPunct="1"/>
            <a:r>
              <a:rPr lang="ru-RU" smtClean="0"/>
              <a:t>Избегайте падений! 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sz="2000" smtClean="0"/>
              <a:t>Если у вас есть нарушение походки, головокружение   - будьте осторожны при ходьбе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sz="2000" smtClean="0"/>
              <a:t>Уменьшайте загромождения, держите свободными коридоры.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sz="2000" smtClean="0"/>
              <a:t>Используйте нескользкие коврики и поручни в ваннах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sz="2000" smtClean="0"/>
              <a:t>Используйте поручни вдоль лестницы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sz="2000" smtClean="0"/>
              <a:t>Носите устойчивую обувь на низком каблуке</a:t>
            </a:r>
          </a:p>
          <a:p>
            <a:pPr eaLnBrk="1" hangingPunct="1"/>
            <a:r>
              <a:rPr lang="ru-RU" smtClean="0"/>
              <a:t>Употребляйте продукты, содержащие кальций и витамин </a:t>
            </a:r>
            <a:r>
              <a:rPr lang="en-US" smtClean="0"/>
              <a:t>D</a:t>
            </a:r>
            <a:r>
              <a:rPr lang="ru-RU" smtClean="0"/>
              <a:t>! (</a:t>
            </a:r>
            <a:r>
              <a:rPr lang="ru-RU" sz="2000" smtClean="0"/>
              <a:t> больше всего кальция содержится в молочных продуктах.  Витамин </a:t>
            </a:r>
            <a:r>
              <a:rPr lang="en-US" sz="2000" smtClean="0"/>
              <a:t>D </a:t>
            </a:r>
            <a:r>
              <a:rPr lang="ru-RU" sz="2000" smtClean="0"/>
              <a:t>синтезируется на солнце а также содержится в сельди, сардинах и лососе)</a:t>
            </a:r>
          </a:p>
          <a:p>
            <a:pPr eaLnBrk="1" hangingPunct="1"/>
            <a:r>
              <a:rPr lang="ru-RU" smtClean="0"/>
              <a:t>Принимайте препараты , увеличивающие прочность кости!</a:t>
            </a:r>
          </a:p>
          <a:p>
            <a:pPr eaLnBrk="1" hangingPunct="1"/>
            <a:r>
              <a:rPr lang="ru-RU" smtClean="0"/>
              <a:t>Откажитесь от курения и алкоголя!</a:t>
            </a:r>
          </a:p>
          <a:p>
            <a:pPr eaLnBrk="1" hangingPunct="1"/>
            <a:r>
              <a:rPr lang="ru-RU" smtClean="0"/>
              <a:t>Занимайтесь физическими упражнениями!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268760"/>
            <a:ext cx="8208912" cy="5328592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3300" b="1" dirty="0" smtClean="0">
                <a:solidFill>
                  <a:srgbClr val="C00000"/>
                </a:solidFill>
              </a:rPr>
              <a:t>Регулярные физические упражнения </a:t>
            </a:r>
            <a:endParaRPr lang="ru-RU" dirty="0" smtClean="0"/>
          </a:p>
          <a:p>
            <a:pPr marL="514350" indent="-514350">
              <a:buAutoNum type="arabicPeriod" startAt="2"/>
            </a:pPr>
            <a:r>
              <a:rPr lang="ru-RU" sz="3300" b="1" dirty="0" smtClean="0">
                <a:solidFill>
                  <a:srgbClr val="C00000"/>
                </a:solidFill>
              </a:rPr>
              <a:t>Здоровое питание для </a:t>
            </a:r>
            <a:r>
              <a:rPr lang="ru-RU" sz="3300" b="1" dirty="0" smtClean="0">
                <a:solidFill>
                  <a:srgbClr val="C00000"/>
                </a:solidFill>
              </a:rPr>
              <a:t>костей</a:t>
            </a:r>
            <a:endParaRPr lang="ru-RU" dirty="0" smtClean="0"/>
          </a:p>
          <a:p>
            <a:pPr marL="514350" indent="-514350">
              <a:buAutoNum type="arabicPeriod" startAt="3"/>
            </a:pPr>
            <a:r>
              <a:rPr lang="ru-RU" sz="3300" b="1" dirty="0" smtClean="0">
                <a:solidFill>
                  <a:srgbClr val="C00000"/>
                </a:solidFill>
              </a:rPr>
              <a:t>Избегайте вредных </a:t>
            </a:r>
            <a:r>
              <a:rPr lang="ru-RU" sz="3300" b="1" dirty="0" smtClean="0">
                <a:solidFill>
                  <a:srgbClr val="C00000"/>
                </a:solidFill>
              </a:rPr>
              <a:t>привычек</a:t>
            </a:r>
            <a:endParaRPr lang="ru-RU" dirty="0" smtClean="0"/>
          </a:p>
          <a:p>
            <a:pPr marL="514350" indent="-514350">
              <a:buAutoNum type="arabicPeriod" startAt="4"/>
            </a:pPr>
            <a:r>
              <a:rPr lang="ru-RU" sz="3300" b="1" dirty="0" smtClean="0">
                <a:solidFill>
                  <a:srgbClr val="C00000"/>
                </a:solidFill>
              </a:rPr>
              <a:t>Определите свои факторы риска</a:t>
            </a:r>
          </a:p>
          <a:p>
            <a:pPr marL="514350" indent="-514350">
              <a:buNone/>
            </a:pPr>
            <a:r>
              <a:rPr lang="ru-RU" dirty="0" smtClean="0"/>
              <a:t>	- </a:t>
            </a:r>
            <a:r>
              <a:rPr lang="en-GB" dirty="0" smtClean="0"/>
              <a:t>FRAX</a:t>
            </a:r>
            <a:endParaRPr lang="ru-RU" dirty="0" smtClean="0"/>
          </a:p>
          <a:p>
            <a:pPr marL="514350" indent="-514350">
              <a:buAutoNum type="arabicPeriod" startAt="5"/>
            </a:pPr>
            <a:r>
              <a:rPr lang="ru-RU" sz="3300" b="1" dirty="0" smtClean="0">
                <a:solidFill>
                  <a:srgbClr val="C00000"/>
                </a:solidFill>
              </a:rPr>
              <a:t>Лечитесь</a:t>
            </a:r>
          </a:p>
          <a:p>
            <a:pPr marL="514350" indent="-514350">
              <a:buNone/>
            </a:pPr>
            <a:r>
              <a:rPr lang="ru-RU" dirty="0" smtClean="0"/>
              <a:t>	</a:t>
            </a:r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План проведения Дня -2016</a:t>
            </a:r>
            <a:br>
              <a:rPr lang="ru-RU" sz="2800" b="1" dirty="0" smtClean="0"/>
            </a:br>
            <a:r>
              <a:rPr lang="ru-RU" sz="2800" b="1" dirty="0" smtClean="0"/>
              <a:t>(соответствует 5 шагам профилактики ОП)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ru-RU" sz="2800" dirty="0" smtClean="0"/>
              <a:t>Густав </a:t>
            </a:r>
            <a:r>
              <a:rPr lang="ru-RU" sz="2800" b="1" dirty="0" err="1" smtClean="0"/>
              <a:t>Климт</a:t>
            </a:r>
            <a:r>
              <a:rPr lang="ru-RU" sz="2800" b="1" dirty="0" smtClean="0"/>
              <a:t> </a:t>
            </a:r>
            <a:r>
              <a:rPr lang="ru-RU" sz="2800" dirty="0" smtClean="0"/>
              <a:t>«</a:t>
            </a:r>
            <a:r>
              <a:rPr lang="ru-RU" sz="2800" b="1" dirty="0" smtClean="0"/>
              <a:t>Три</a:t>
            </a:r>
            <a:r>
              <a:rPr lang="ru-RU" sz="2800" dirty="0" smtClean="0"/>
              <a:t> </a:t>
            </a:r>
            <a:r>
              <a:rPr lang="ru-RU" sz="2800" b="1" dirty="0"/>
              <a:t>возраста</a:t>
            </a:r>
            <a:r>
              <a:rPr lang="ru-RU" sz="2800" dirty="0"/>
              <a:t> </a:t>
            </a:r>
            <a:r>
              <a:rPr lang="ru-RU" sz="2800" b="1" dirty="0"/>
              <a:t>женщины</a:t>
            </a:r>
            <a:r>
              <a:rPr lang="ru-RU" sz="2800" dirty="0"/>
              <a:t>» </a:t>
            </a:r>
            <a:r>
              <a:rPr lang="ru-RU" sz="2800" dirty="0" smtClean="0"/>
              <a:t>(1905) </a:t>
            </a:r>
            <a:endParaRPr lang="ru-RU" sz="2800" dirty="0"/>
          </a:p>
        </p:txBody>
      </p:sp>
      <p:pic>
        <p:nvPicPr>
          <p:cNvPr id="1028" name="Picture 4" descr="http://chalet-shop.spb.ru/images/detailed/a279005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330796"/>
            <a:ext cx="3857625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a3.tcdn.ru/assets/att/11/ef/10896718_0_0_2da842f83e987e3da2159094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298" y="857232"/>
            <a:ext cx="4214842" cy="5805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1735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75" y="357188"/>
            <a:ext cx="7772400" cy="747712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Спасибо за внимание!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3298" name="Picture 2" descr="Картинка 3 из 109438">
            <a:hlinkClick r:id="rId2"/>
          </p:cNvPr>
          <p:cNvPicPr>
            <a:picLocks noGrp="1" noChangeAspect="1" noChangeArrowheads="1"/>
          </p:cNvPicPr>
          <p:nvPr>
            <p:ph type="chart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071563" y="1285875"/>
            <a:ext cx="7029450" cy="52720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8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2844" y="785794"/>
            <a:ext cx="7851648" cy="77153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Распространенность </a:t>
            </a:r>
            <a:r>
              <a:rPr lang="ru-RU" sz="3600" dirty="0" err="1" smtClean="0"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остеопороза</a:t>
            </a:r>
            <a:endParaRPr lang="ru-RU" sz="3600" dirty="0" smtClean="0">
              <a:solidFill>
                <a:schemeClr val="accent3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48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0825" y="2000250"/>
            <a:ext cx="8104188" cy="3732213"/>
          </a:xfrm>
        </p:spPr>
        <p:txBody>
          <a:bodyPr>
            <a:normAutofit lnSpcReduction="10000"/>
          </a:bodyPr>
          <a:lstStyle/>
          <a:p>
            <a:pPr marR="0" algn="ctr" eaLnBrk="1" hangingPunct="1">
              <a:lnSpc>
                <a:spcPct val="70000"/>
              </a:lnSpc>
              <a:spcBef>
                <a:spcPct val="0"/>
              </a:spcBef>
              <a:buClrTx/>
              <a:buSzTx/>
              <a:defRPr/>
            </a:pPr>
            <a:r>
              <a:rPr lang="ru-RU" sz="2400" b="1" dirty="0" smtClean="0"/>
              <a:t>Остеопороз – важный показатель общественного здоровья.</a:t>
            </a:r>
          </a:p>
          <a:p>
            <a:pPr marR="0" algn="ctr" eaLnBrk="1" hangingPunct="1">
              <a:lnSpc>
                <a:spcPct val="70000"/>
              </a:lnSpc>
              <a:spcBef>
                <a:spcPct val="0"/>
              </a:spcBef>
              <a:buClrTx/>
              <a:buSzTx/>
              <a:buFontTx/>
              <a:buChar char="•"/>
              <a:defRPr/>
            </a:pPr>
            <a:endParaRPr lang="ru-RU" sz="2400" b="1" dirty="0" smtClean="0"/>
          </a:p>
          <a:p>
            <a:pPr marR="0" algn="ctr" eaLnBrk="1" hangingPunct="1">
              <a:lnSpc>
                <a:spcPct val="70000"/>
              </a:lnSpc>
              <a:spcBef>
                <a:spcPct val="0"/>
              </a:spcBef>
              <a:buClrTx/>
              <a:buSzTx/>
              <a:buFontTx/>
              <a:buChar char="•"/>
              <a:defRPr/>
            </a:pPr>
            <a:endParaRPr lang="ru-RU" sz="2400" b="1" dirty="0" smtClean="0"/>
          </a:p>
          <a:p>
            <a:pPr marR="0" algn="l" eaLnBrk="1" hangingPunct="1">
              <a:lnSpc>
                <a:spcPct val="70000"/>
              </a:lnSpc>
              <a:buFont typeface="Arial" charset="0"/>
              <a:buChar char="•"/>
              <a:defRPr/>
            </a:pPr>
            <a:r>
              <a:rPr lang="ru-RU" sz="2400" dirty="0" smtClean="0"/>
              <a:t> 200 млн. женщин в мире</a:t>
            </a:r>
            <a:endParaRPr lang="en-US" sz="2400" dirty="0" smtClean="0"/>
          </a:p>
          <a:p>
            <a:pPr marR="0" algn="l" eaLnBrk="1" hangingPunct="1">
              <a:lnSpc>
                <a:spcPct val="70000"/>
              </a:lnSpc>
              <a:buFontTx/>
              <a:buChar char="-"/>
              <a:defRPr/>
            </a:pPr>
            <a:r>
              <a:rPr lang="ru-RU" sz="2400" dirty="0" smtClean="0"/>
              <a:t> </a:t>
            </a:r>
            <a:r>
              <a:rPr lang="en-US" sz="2400" dirty="0" smtClean="0"/>
              <a:t>1/3</a:t>
            </a:r>
            <a:r>
              <a:rPr lang="ru-RU" sz="2400" dirty="0" smtClean="0"/>
              <a:t> всех женщин 60-70 лет</a:t>
            </a:r>
          </a:p>
          <a:p>
            <a:pPr marR="0" algn="l" eaLnBrk="1" hangingPunct="1">
              <a:lnSpc>
                <a:spcPct val="70000"/>
              </a:lnSpc>
              <a:buFontTx/>
              <a:buChar char="-"/>
              <a:defRPr/>
            </a:pPr>
            <a:r>
              <a:rPr lang="ru-RU" sz="2400" dirty="0" smtClean="0"/>
              <a:t> 2</a:t>
            </a:r>
            <a:r>
              <a:rPr lang="en-US" sz="2400" dirty="0" smtClean="0"/>
              <a:t>/</a:t>
            </a:r>
            <a:r>
              <a:rPr lang="ru-RU" sz="2400" dirty="0" smtClean="0"/>
              <a:t>3 всех женщин 80 лет и старше</a:t>
            </a:r>
          </a:p>
          <a:p>
            <a:pPr marR="0" algn="l" eaLnBrk="1" hangingPunct="1">
              <a:lnSpc>
                <a:spcPct val="70000"/>
              </a:lnSpc>
              <a:buFontTx/>
              <a:buChar char="-"/>
              <a:defRPr/>
            </a:pPr>
            <a:endParaRPr lang="ru-RU" sz="2400" dirty="0" smtClean="0"/>
          </a:p>
          <a:p>
            <a:pPr marR="0" algn="l" eaLnBrk="1" hangingPunct="1">
              <a:lnSpc>
                <a:spcPct val="70000"/>
              </a:lnSpc>
              <a:buFont typeface="Arial" charset="0"/>
              <a:buChar char="•"/>
              <a:defRPr/>
            </a:pPr>
            <a:r>
              <a:rPr lang="ru-RU" sz="2400" dirty="0" smtClean="0"/>
              <a:t> 30% женщин старше 50 лет имеют один и более переломов позвонков</a:t>
            </a:r>
          </a:p>
          <a:p>
            <a:pPr marR="0" algn="l" eaLnBrk="1" hangingPunct="1">
              <a:lnSpc>
                <a:spcPct val="70000"/>
              </a:lnSpc>
              <a:defRPr/>
            </a:pPr>
            <a:endParaRPr lang="ru-RU" sz="2400" dirty="0" smtClean="0"/>
          </a:p>
          <a:p>
            <a:pPr marR="0" algn="l" eaLnBrk="1" hangingPunct="1">
              <a:lnSpc>
                <a:spcPct val="70000"/>
              </a:lnSpc>
              <a:buFont typeface="Arial" charset="0"/>
              <a:buChar char="•"/>
              <a:defRPr/>
            </a:pPr>
            <a:r>
              <a:rPr lang="ru-RU" sz="2400" dirty="0" smtClean="0"/>
              <a:t> У 1 из 5 мужчин старше 50 лет в последующей жизни разовьются переломы позвонков из-за остеопороза</a:t>
            </a:r>
            <a:endParaRPr lang="ru-RU" sz="2400" i="1" dirty="0" smtClean="0"/>
          </a:p>
          <a:p>
            <a:pPr marR="0" eaLnBrk="1" hangingPunct="1">
              <a:lnSpc>
                <a:spcPct val="70000"/>
              </a:lnSpc>
              <a:buFont typeface="Wingdings" pitchFamily="2" charset="2"/>
              <a:buNone/>
              <a:defRPr/>
            </a:pPr>
            <a:endParaRPr lang="ru-RU" sz="700" i="1" dirty="0" smtClean="0">
              <a:solidFill>
                <a:schemeClr val="hlink"/>
              </a:solidFill>
            </a:endParaRPr>
          </a:p>
        </p:txBody>
      </p:sp>
      <p:sp>
        <p:nvSpPr>
          <p:cNvPr id="334852" name="Rectangle 4"/>
          <p:cNvSpPr>
            <a:spLocks noChangeArrowheads="1"/>
          </p:cNvSpPr>
          <p:nvPr/>
        </p:nvSpPr>
        <p:spPr bwMode="auto">
          <a:xfrm>
            <a:off x="500063" y="6357938"/>
            <a:ext cx="1995487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en-US" sz="1400" i="1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Arial" charset="0"/>
              </a:rPr>
              <a:t>www.iofbonehealth.org</a:t>
            </a:r>
            <a:r>
              <a:rPr lang="ru-RU" sz="1400" dirty="0">
                <a:latin typeface="+mn-lt"/>
                <a:cs typeface="Arial" charset="0"/>
              </a:rPr>
              <a:t>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4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4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4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4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4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4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34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4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4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48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48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48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348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48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48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48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48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348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485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75" y="500063"/>
            <a:ext cx="7200900" cy="9271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такое остеопороз в России?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457200" indent="-457200" eaLnBrk="1" fontAlgn="auto" hangingPunct="1">
              <a:spcAft>
                <a:spcPts val="0"/>
              </a:spcAft>
              <a:buClr>
                <a:schemeClr val="accent1"/>
              </a:buClr>
              <a:buSzPct val="65000"/>
              <a:buFont typeface="Wingdings" pitchFamily="2" charset="2"/>
              <a:buChar char="q"/>
              <a:defRPr/>
            </a:pPr>
            <a:r>
              <a:rPr lang="ru-RU" sz="2400" dirty="0" smtClean="0">
                <a:solidFill>
                  <a:srgbClr val="FF0000"/>
                </a:solidFill>
              </a:rPr>
              <a:t>14 млн. человек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(10% населения РФ) страдают </a:t>
            </a:r>
            <a:r>
              <a:rPr lang="ru-RU" sz="2400" dirty="0" err="1" smtClean="0">
                <a:solidFill>
                  <a:schemeClr val="accent1">
                    <a:lumMod val="75000"/>
                  </a:schemeClr>
                </a:solidFill>
              </a:rPr>
              <a:t>остеопорозом</a:t>
            </a:r>
            <a:endParaRPr lang="ru-RU" sz="24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457200" indent="-457200" eaLnBrk="1" fontAlgn="auto" hangingPunct="1">
              <a:spcAft>
                <a:spcPts val="0"/>
              </a:spcAft>
              <a:buClr>
                <a:schemeClr val="accent1"/>
              </a:buClr>
              <a:buSzPct val="65000"/>
              <a:buFont typeface="Wingdings" pitchFamily="2" charset="2"/>
              <a:buChar char="q"/>
              <a:defRPr/>
            </a:pPr>
            <a:endParaRPr lang="ru-RU" sz="2400" dirty="0" smtClean="0"/>
          </a:p>
          <a:p>
            <a:pPr marL="457200" indent="-457200" eaLnBrk="1" fontAlgn="auto" hangingPunct="1">
              <a:spcAft>
                <a:spcPts val="0"/>
              </a:spcAft>
              <a:buClr>
                <a:schemeClr val="accent1"/>
              </a:buClr>
              <a:buSzPct val="65000"/>
              <a:buFont typeface="Wingdings" pitchFamily="2" charset="2"/>
              <a:buChar char="q"/>
              <a:defRPr/>
            </a:pPr>
            <a:r>
              <a:rPr lang="ru-RU" sz="2400" dirty="0" smtClean="0">
                <a:solidFill>
                  <a:srgbClr val="FF0000"/>
                </a:solidFill>
              </a:rPr>
              <a:t>Каждую минуту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в РФ происходит </a:t>
            </a:r>
            <a:r>
              <a:rPr lang="ru-RU" sz="2400" dirty="0" smtClean="0">
                <a:solidFill>
                  <a:srgbClr val="FF0000"/>
                </a:solidFill>
              </a:rPr>
              <a:t>17 </a:t>
            </a:r>
            <a:r>
              <a:rPr lang="ru-RU" sz="2400" dirty="0" err="1" smtClean="0">
                <a:solidFill>
                  <a:srgbClr val="FF0000"/>
                </a:solidFill>
              </a:rPr>
              <a:t>малотравматичных</a:t>
            </a:r>
            <a:r>
              <a:rPr lang="ru-RU" sz="2400" dirty="0" smtClean="0">
                <a:solidFill>
                  <a:srgbClr val="FF0000"/>
                </a:solidFill>
              </a:rPr>
              <a:t> переломов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периферического скелета</a:t>
            </a:r>
          </a:p>
          <a:p>
            <a:pPr marL="457200" indent="-457200" eaLnBrk="1" fontAlgn="auto" hangingPunct="1">
              <a:spcAft>
                <a:spcPts val="0"/>
              </a:spcAft>
              <a:buClr>
                <a:schemeClr val="accent1"/>
              </a:buClr>
              <a:buSzPct val="65000"/>
              <a:buFont typeface="Wingdings" pitchFamily="2" charset="2"/>
              <a:buChar char="q"/>
              <a:defRPr/>
            </a:pPr>
            <a:endParaRPr lang="ru-RU" sz="2400" dirty="0" smtClean="0"/>
          </a:p>
          <a:p>
            <a:pPr marL="457200" indent="-457200" eaLnBrk="1" fontAlgn="auto" hangingPunct="1">
              <a:spcAft>
                <a:spcPts val="0"/>
              </a:spcAft>
              <a:buClr>
                <a:schemeClr val="accent1"/>
              </a:buClr>
              <a:buSzPct val="65000"/>
              <a:buFont typeface="Wingdings" pitchFamily="2" charset="2"/>
              <a:buChar char="q"/>
              <a:defRPr/>
            </a:pPr>
            <a:r>
              <a:rPr lang="ru-RU" sz="2400" dirty="0" smtClean="0">
                <a:solidFill>
                  <a:srgbClr val="FF0000"/>
                </a:solidFill>
              </a:rPr>
              <a:t>Каждые 5 минут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в РФ происходит </a:t>
            </a:r>
            <a:r>
              <a:rPr lang="ru-RU" sz="2400" dirty="0" smtClean="0">
                <a:solidFill>
                  <a:srgbClr val="FF0000"/>
                </a:solidFill>
              </a:rPr>
              <a:t>перелом проксимального отдела бедра</a:t>
            </a:r>
          </a:p>
          <a:p>
            <a:pPr marL="457200" indent="-457200" eaLnBrk="1" fontAlgn="auto" hangingPunct="1">
              <a:spcAft>
                <a:spcPts val="0"/>
              </a:spcAft>
              <a:buClr>
                <a:schemeClr val="accent1"/>
              </a:buClr>
              <a:buSzPct val="65000"/>
              <a:buFont typeface="Wingdings" pitchFamily="2" charset="2"/>
              <a:buChar char="q"/>
              <a:defRPr/>
            </a:pPr>
            <a:endParaRPr lang="ru-RU" sz="2400" dirty="0" smtClean="0">
              <a:solidFill>
                <a:srgbClr val="FF0000"/>
              </a:solidFill>
            </a:endParaRPr>
          </a:p>
          <a:p>
            <a:pPr marL="457200" indent="-457200" eaLnBrk="1" fontAlgn="auto" hangingPunct="1">
              <a:spcAft>
                <a:spcPts val="0"/>
              </a:spcAft>
              <a:buClr>
                <a:schemeClr val="accent1"/>
              </a:buClr>
              <a:buSzPct val="65000"/>
              <a:buFont typeface="Wingdings" pitchFamily="2" charset="2"/>
              <a:buChar char="q"/>
              <a:defRPr/>
            </a:pPr>
            <a:r>
              <a:rPr lang="ru-RU" sz="2400" dirty="0" smtClean="0">
                <a:solidFill>
                  <a:srgbClr val="FF0000"/>
                </a:solidFill>
              </a:rPr>
              <a:t>Каждые 15 мин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в РФ </a:t>
            </a:r>
            <a:r>
              <a:rPr lang="ru-RU" sz="2400" dirty="0" smtClean="0">
                <a:solidFill>
                  <a:srgbClr val="FF0000"/>
                </a:solidFill>
              </a:rPr>
              <a:t>умирает человек от перелома проксимального отдела бедра</a:t>
            </a:r>
          </a:p>
          <a:p>
            <a:pPr marL="457200" indent="-457200" eaLnBrk="1" fontAlgn="auto" hangingPunct="1">
              <a:spcAft>
                <a:spcPts val="0"/>
              </a:spcAft>
              <a:buClr>
                <a:schemeClr val="accent1"/>
              </a:buClr>
              <a:buSzPct val="65000"/>
              <a:buFont typeface="Wingdings 2"/>
              <a:buNone/>
              <a:defRPr/>
            </a:pPr>
            <a:endParaRPr lang="ru-RU" sz="2400" dirty="0" smtClean="0">
              <a:solidFill>
                <a:srgbClr val="FF0000"/>
              </a:solidFill>
            </a:endParaRPr>
          </a:p>
          <a:p>
            <a:pPr marL="457200" indent="-45720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endParaRPr lang="ru-RU" sz="2400" dirty="0" smtClean="0">
              <a:solidFill>
                <a:srgbClr val="FF0000"/>
              </a:solidFill>
            </a:endParaRPr>
          </a:p>
          <a:p>
            <a:pPr marL="457200" indent="-457200" eaLnBrk="1" fontAlgn="auto" hangingPunct="1">
              <a:spcAft>
                <a:spcPts val="0"/>
              </a:spcAft>
              <a:buClr>
                <a:schemeClr val="accent1"/>
              </a:buClr>
              <a:buSzPct val="65000"/>
              <a:buFont typeface="Wingdings 2"/>
              <a:buChar char=""/>
              <a:defRPr/>
            </a:pPr>
            <a:endParaRPr lang="ru-RU" sz="2400" dirty="0" smtClean="0">
              <a:solidFill>
                <a:srgbClr val="FF0000"/>
              </a:solidFill>
            </a:endParaRPr>
          </a:p>
          <a:p>
            <a:pPr marL="457200" indent="-457200" eaLnBrk="1" fontAlgn="auto" hangingPunct="1">
              <a:spcAft>
                <a:spcPts val="0"/>
              </a:spcAft>
              <a:buClr>
                <a:schemeClr val="accent1"/>
              </a:buClr>
              <a:buSzPct val="65000"/>
              <a:buFont typeface="Wingdings 2"/>
              <a:buChar char=""/>
              <a:defRPr/>
            </a:pPr>
            <a:endParaRPr lang="ru-RU" sz="2400" dirty="0" smtClean="0">
              <a:solidFill>
                <a:srgbClr val="FF0000"/>
              </a:solidFill>
            </a:endParaRPr>
          </a:p>
          <a:p>
            <a:pPr marL="457200" indent="-457200" eaLnBrk="1" fontAlgn="auto" hangingPunct="1">
              <a:spcAft>
                <a:spcPts val="0"/>
              </a:spcAft>
              <a:buClr>
                <a:schemeClr val="accent1"/>
              </a:buClr>
              <a:buSzPct val="65000"/>
              <a:buFont typeface="Wingdings 2"/>
              <a:buChar char=""/>
              <a:defRPr/>
            </a:pPr>
            <a:endParaRPr lang="ru-RU" sz="2400" dirty="0" smtClean="0">
              <a:solidFill>
                <a:srgbClr val="FF0000"/>
              </a:solidFill>
            </a:endParaRPr>
          </a:p>
          <a:p>
            <a:pPr marL="457200" indent="-457200" eaLnBrk="1" fontAlgn="auto" hangingPunct="1">
              <a:spcAft>
                <a:spcPts val="0"/>
              </a:spcAft>
              <a:buClr>
                <a:schemeClr val="accent1"/>
              </a:buClr>
              <a:buSzPct val="65000"/>
              <a:buFont typeface="Wingdings 2"/>
              <a:buChar char=""/>
              <a:defRPr/>
            </a:pPr>
            <a:endParaRPr lang="ru-RU" sz="2400" dirty="0" smtClean="0"/>
          </a:p>
          <a:p>
            <a:pPr marL="457200" indent="-457200" eaLnBrk="1" fontAlgn="auto" hangingPunct="1">
              <a:spcAft>
                <a:spcPts val="0"/>
              </a:spcAft>
              <a:buClr>
                <a:schemeClr val="accent1"/>
              </a:buClr>
              <a:buSzPct val="65000"/>
              <a:buFont typeface="Wingdings 2"/>
              <a:buChar char=""/>
              <a:defRPr/>
            </a:pPr>
            <a:endParaRPr lang="ru-RU" sz="2400" dirty="0" smtClean="0"/>
          </a:p>
          <a:p>
            <a:pPr marL="457200" indent="-457200" eaLnBrk="1" fontAlgn="auto" hangingPunct="1">
              <a:spcAft>
                <a:spcPts val="0"/>
              </a:spcAft>
              <a:buClr>
                <a:schemeClr val="accent1"/>
              </a:buClr>
              <a:buSzPct val="65000"/>
              <a:buFont typeface="Wingdings 2"/>
              <a:buChar char=""/>
              <a:defRPr/>
            </a:pPr>
            <a:endParaRPr lang="ru-RU" sz="2400" dirty="0" smtClean="0"/>
          </a:p>
          <a:p>
            <a:pPr marL="457200" indent="-457200" eaLnBrk="1" fontAlgn="auto" hangingPunct="1">
              <a:spcAft>
                <a:spcPts val="0"/>
              </a:spcAft>
              <a:buClr>
                <a:schemeClr val="accent1"/>
              </a:buClr>
              <a:buSzPct val="65000"/>
              <a:buFont typeface="Wingdings 2"/>
              <a:buChar char=""/>
              <a:defRPr/>
            </a:pPr>
            <a:endParaRPr lang="ru-RU" sz="2400" dirty="0" smtClean="0"/>
          </a:p>
          <a:p>
            <a:pPr marL="457200" indent="-457200" eaLnBrk="1" fontAlgn="auto" hangingPunct="1">
              <a:spcAft>
                <a:spcPts val="0"/>
              </a:spcAft>
              <a:buClr>
                <a:schemeClr val="accent1"/>
              </a:buClr>
              <a:buSzPct val="65000"/>
              <a:buFont typeface="Wingdings 2"/>
              <a:buNone/>
              <a:defRPr/>
            </a:pPr>
            <a:endParaRPr lang="ru-RU" sz="2400" dirty="0" smtClean="0"/>
          </a:p>
          <a:p>
            <a:pPr marL="457200" indent="-457200" eaLnBrk="1" fontAlgn="auto" hangingPunct="1">
              <a:spcAft>
                <a:spcPts val="0"/>
              </a:spcAft>
              <a:buClr>
                <a:schemeClr val="accent1"/>
              </a:buClr>
              <a:buSzPct val="65000"/>
              <a:buFont typeface="Wingdings 2"/>
              <a:buNone/>
              <a:defRPr/>
            </a:pPr>
            <a:endParaRPr lang="ru-RU" sz="2400" dirty="0" smtClean="0"/>
          </a:p>
          <a:p>
            <a:pPr marL="457200" indent="-457200" eaLnBrk="1" fontAlgn="auto" hangingPunct="1">
              <a:spcAft>
                <a:spcPts val="0"/>
              </a:spcAft>
              <a:buClr>
                <a:schemeClr val="accent1"/>
              </a:buClr>
              <a:buSzPct val="65000"/>
              <a:buFont typeface="+mj-lt"/>
              <a:buAutoNum type="arabicPeriod"/>
              <a:defRPr/>
            </a:pPr>
            <a:endParaRPr lang="ru-RU" sz="2400" dirty="0" smtClean="0"/>
          </a:p>
          <a:p>
            <a:pPr marL="457200" indent="-457200" eaLnBrk="1" fontAlgn="auto" hangingPunct="1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endParaRPr lang="ru-RU" sz="2400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935291" y="476672"/>
            <a:ext cx="7772400" cy="1362456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Пиковая костная масса</a:t>
            </a:r>
            <a:b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-3060848" y="2128838"/>
            <a:ext cx="2448272" cy="1300162"/>
          </a:xfrm>
        </p:spPr>
        <p:txBody>
          <a:bodyPr/>
          <a:lstStyle/>
          <a:p>
            <a:endParaRPr lang="ru-RU"/>
          </a:p>
        </p:txBody>
      </p:sp>
      <p:sp>
        <p:nvSpPr>
          <p:cNvPr id="33795" name="Rectangle 56"/>
          <p:cNvSpPr>
            <a:spLocks noChangeArrowheads="1"/>
          </p:cNvSpPr>
          <p:nvPr/>
        </p:nvSpPr>
        <p:spPr bwMode="auto">
          <a:xfrm>
            <a:off x="5788025" y="5876925"/>
            <a:ext cx="24320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folHlink"/>
              </a:buClr>
              <a:buSzPct val="75000"/>
              <a:buFont typeface="Arial" charset="0"/>
              <a:buNone/>
            </a:pPr>
            <a:r>
              <a:rPr kumimoji="1" lang="en-US">
                <a:solidFill>
                  <a:schemeClr val="bg1"/>
                </a:solidFill>
                <a:latin typeface="Constantia" pitchFamily="18" charset="0"/>
              </a:rPr>
              <a:t>Возраст</a:t>
            </a:r>
            <a:r>
              <a:rPr kumimoji="1" lang="en-US" sz="1600">
                <a:solidFill>
                  <a:schemeClr val="bg1"/>
                </a:solidFill>
                <a:latin typeface="Constantia" pitchFamily="18" charset="0"/>
              </a:rPr>
              <a:t> (годы)</a:t>
            </a:r>
          </a:p>
        </p:txBody>
      </p:sp>
      <p:pic>
        <p:nvPicPr>
          <p:cNvPr id="1740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00175"/>
            <a:ext cx="7485063" cy="447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08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974975"/>
            <a:ext cx="1292225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08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257300"/>
            <a:ext cx="1847850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08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9455" y="2770981"/>
            <a:ext cx="1470025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086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3605" y="4437112"/>
            <a:ext cx="1524000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087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9243" y="1257300"/>
            <a:ext cx="2024063" cy="56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088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0663" y="1257300"/>
            <a:ext cx="3773487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089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1300" y="3429000"/>
            <a:ext cx="1981200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6" name="Rectangle 12"/>
          <p:cNvSpPr>
            <a:spLocks noChangeArrowheads="1"/>
          </p:cNvSpPr>
          <p:nvPr/>
        </p:nvSpPr>
        <p:spPr bwMode="auto">
          <a:xfrm>
            <a:off x="4932363" y="2565400"/>
            <a:ext cx="1458912" cy="400050"/>
          </a:xfrm>
          <a:prstGeom prst="rect">
            <a:avLst/>
          </a:prstGeom>
          <a:solidFill>
            <a:srgbClr val="C0504D">
              <a:alpha val="50195"/>
            </a:srgbClr>
          </a:solidFill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marR="0" lvl="0" indent="-34290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Tx/>
              <a:buFont typeface="Wingdings 3" pitchFamily="18" charset="2"/>
              <a:buNone/>
              <a:tabLst>
                <a:tab pos="565150" algn="l"/>
              </a:tabLst>
              <a:defRPr/>
            </a:pP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 pitchFamily="34" charset="0"/>
              </a:rPr>
              <a:t>Менопауза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075" y="260648"/>
            <a:ext cx="8362128" cy="1362456"/>
          </a:xfrm>
        </p:spPr>
        <p:txBody>
          <a:bodyPr/>
          <a:lstStyle/>
          <a:p>
            <a:pPr algn="ctr"/>
            <a:r>
              <a:rPr lang="ru-RU" dirty="0"/>
              <a:t>Изменение костной массы</a:t>
            </a:r>
            <a:br>
              <a:rPr lang="ru-RU" dirty="0"/>
            </a:br>
            <a:r>
              <a:rPr lang="ru-RU" dirty="0"/>
              <a:t>после менопаузы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-2844824" y="1521697"/>
            <a:ext cx="2088232" cy="44362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751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79821"/>
            <a:ext cx="4391025" cy="293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51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23" y="2399026"/>
            <a:ext cx="530225" cy="207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510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1669" y="1700808"/>
            <a:ext cx="858837" cy="223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510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0184" y="1948034"/>
            <a:ext cx="841375" cy="2011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511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18" y="2110839"/>
            <a:ext cx="1122363" cy="187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511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8788" y="1579821"/>
            <a:ext cx="1749425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511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4675" y="3833358"/>
            <a:ext cx="1633537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5113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189" y="4462113"/>
            <a:ext cx="7950200" cy="238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8194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758</TotalTime>
  <Words>1945</Words>
  <Application>Microsoft Office PowerPoint</Application>
  <PresentationFormat>Экран (4:3)</PresentationFormat>
  <Paragraphs>327</Paragraphs>
  <Slides>53</Slides>
  <Notes>8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53</vt:i4>
      </vt:variant>
    </vt:vector>
  </HeadingPairs>
  <TitlesOfParts>
    <vt:vector size="56" baseType="lpstr">
      <vt:lpstr>Поток</vt:lpstr>
      <vt:lpstr>Лист Microsoft Excel 97-2003</vt:lpstr>
      <vt:lpstr>Диаграмма</vt:lpstr>
      <vt:lpstr>ШКОЛА  ЗДОРОВЬЯ </vt:lpstr>
      <vt:lpstr>Презентация PowerPoint</vt:lpstr>
      <vt:lpstr>Постменопаузальный остеопороз </vt:lpstr>
      <vt:lpstr>Последствия остеопороза  </vt:lpstr>
      <vt:lpstr>Частота наиболее тяжелых заболеваний  у женщин старше 65 лет</vt:lpstr>
      <vt:lpstr>Распространенность остеопороза</vt:lpstr>
      <vt:lpstr>Что такое остеопороз в России?</vt:lpstr>
      <vt:lpstr>Пиковая костная масса </vt:lpstr>
      <vt:lpstr>Изменение костной массы после менопаузы</vt:lpstr>
      <vt:lpstr>Изменение костной ткани при постменопаузальном остеопорозе </vt:lpstr>
      <vt:lpstr>Клиническая  картина</vt:lpstr>
      <vt:lpstr>Позвоночные переломы</vt:lpstr>
      <vt:lpstr>Перелом лучевой кости (перелом Коллиса)</vt:lpstr>
      <vt:lpstr>Перелом проксимального отдела бедра</vt:lpstr>
      <vt:lpstr> Число переломов шейки бедра в 2050 г.</vt:lpstr>
      <vt:lpstr>Презентация PowerPoint</vt:lpstr>
      <vt:lpstr>Одного раза достаточно…</vt:lpstr>
      <vt:lpstr>Хроническая боль при остеопорозе</vt:lpstr>
      <vt:lpstr>Нарушение осанки</vt:lpstr>
      <vt:lpstr>Презентация PowerPoint</vt:lpstr>
      <vt:lpstr>Основные немодифицируемые факторы риска ОП (факторы, которые мы не можем изменить) </vt:lpstr>
      <vt:lpstr>Основные модифицируемые  факторы риска ОП (факторы, которые можно изменить) </vt:lpstr>
      <vt:lpstr>Есть ли у вас риск развития остеопороза?</vt:lpstr>
      <vt:lpstr>Презентация PowerPoint</vt:lpstr>
      <vt:lpstr>Воздействие на образ жизни.</vt:lpstr>
      <vt:lpstr>Диагноз остеопороза  у женщин в постменопаузе и мужчин 50 лет и старше можно поставить на основании:</vt:lpstr>
      <vt:lpstr>Презентация PowerPoint</vt:lpstr>
      <vt:lpstr>Презентация PowerPoint</vt:lpstr>
      <vt:lpstr>Рентгеновская остеоденситометрия</vt:lpstr>
      <vt:lpstr>Зачем нужна денситометрия?</vt:lpstr>
      <vt:lpstr>Дефицит потребления кальция и витамина Дз – реальность</vt:lpstr>
      <vt:lpstr>Распространенность дефицита  витамина Д3 в России (Москва)</vt:lpstr>
      <vt:lpstr>Презентация PowerPoint</vt:lpstr>
      <vt:lpstr>Витамин D</vt:lpstr>
      <vt:lpstr>Уровень витамина D и его влияние на здоровье костной ткани</vt:lpstr>
      <vt:lpstr>Мышечная слабость, обусловленная дефицитом витамина D </vt:lpstr>
      <vt:lpstr>Рекомендации     по дополнительному приему          вит Д    (1) 2015 год</vt:lpstr>
      <vt:lpstr>Рекомендации по дополнительному приему          вит Д (2) 2015</vt:lpstr>
      <vt:lpstr>Рекомендации по витамину Д</vt:lpstr>
      <vt:lpstr>Распространенность дефицита кальция  в России</vt:lpstr>
      <vt:lpstr>Кальций  принимает участие в регуляции важнейших физиологических процессов и функциональной активности большинства клеток организма</vt:lpstr>
      <vt:lpstr>Симптомы кальциевой недостаточности</vt:lpstr>
      <vt:lpstr>Продукты,  богатые кальцием</vt:lpstr>
      <vt:lpstr>Суточное потребление кальция (мг) =  кальций молочных продуктов (мг) + 250 мг </vt:lpstr>
      <vt:lpstr>Презентация PowerPoint</vt:lpstr>
      <vt:lpstr>Падения как причина переломов</vt:lpstr>
      <vt:lpstr>РЕКОМЕНДАЦИИ  Международного общества по остеопорозу 2007</vt:lpstr>
      <vt:lpstr>Будьте здоровы!</vt:lpstr>
      <vt:lpstr>У Вас был перелом? Обследуйтесь!</vt:lpstr>
      <vt:lpstr>Презентация PowerPoint</vt:lpstr>
      <vt:lpstr>План проведения Дня -2016 (соответствует 5 шагам профилактики ОП)</vt:lpstr>
      <vt:lpstr>Густав Климт «Три возраста женщины» (1905) 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Остеопороз:  современные аспекты эпидемиологии, диагностики, лечения</dc:title>
  <dc:creator>User</dc:creator>
  <cp:lastModifiedBy>Irma</cp:lastModifiedBy>
  <cp:revision>74</cp:revision>
  <dcterms:modified xsi:type="dcterms:W3CDTF">2016-11-02T09:55:37Z</dcterms:modified>
</cp:coreProperties>
</file>